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1" r:id="rId1"/>
    <p:sldMasterId id="2147483811" r:id="rId2"/>
    <p:sldMasterId id="2147483821" r:id="rId3"/>
    <p:sldMasterId id="2147483828" r:id="rId4"/>
  </p:sldMasterIdLst>
  <p:notesMasterIdLst>
    <p:notesMasterId r:id="rId34"/>
  </p:notesMasterIdLst>
  <p:handoutMasterIdLst>
    <p:handoutMasterId r:id="rId35"/>
  </p:handoutMasterIdLst>
  <p:sldIdLst>
    <p:sldId id="653" r:id="rId5"/>
    <p:sldId id="655" r:id="rId6"/>
    <p:sldId id="664" r:id="rId7"/>
    <p:sldId id="656" r:id="rId8"/>
    <p:sldId id="679" r:id="rId9"/>
    <p:sldId id="671" r:id="rId10"/>
    <p:sldId id="695" r:id="rId11"/>
    <p:sldId id="674" r:id="rId12"/>
    <p:sldId id="673" r:id="rId13"/>
    <p:sldId id="675" r:id="rId14"/>
    <p:sldId id="676" r:id="rId15"/>
    <p:sldId id="657" r:id="rId16"/>
    <p:sldId id="669" r:id="rId17"/>
    <p:sldId id="658" r:id="rId18"/>
    <p:sldId id="680" r:id="rId19"/>
    <p:sldId id="668" r:id="rId20"/>
    <p:sldId id="683" r:id="rId21"/>
    <p:sldId id="677" r:id="rId22"/>
    <p:sldId id="694" r:id="rId23"/>
    <p:sldId id="685" r:id="rId24"/>
    <p:sldId id="660" r:id="rId25"/>
    <p:sldId id="686" r:id="rId26"/>
    <p:sldId id="687" r:id="rId27"/>
    <p:sldId id="688" r:id="rId28"/>
    <p:sldId id="696" r:id="rId29"/>
    <p:sldId id="689" r:id="rId30"/>
    <p:sldId id="691" r:id="rId31"/>
    <p:sldId id="692" r:id="rId32"/>
    <p:sldId id="697" r:id="rId33"/>
  </p:sldIdLst>
  <p:sldSz cx="9144000" cy="6858000" type="screen4x3"/>
  <p:notesSz cx="7104063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EF0F0"/>
    <a:srgbClr val="FBF4F3"/>
    <a:srgbClr val="CC0000"/>
    <a:srgbClr val="D6C3EF"/>
    <a:srgbClr val="FC6868"/>
    <a:srgbClr val="0F0F0F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4660"/>
  </p:normalViewPr>
  <p:slideViewPr>
    <p:cSldViewPr>
      <p:cViewPr>
        <p:scale>
          <a:sx n="62" d="100"/>
          <a:sy n="62" d="100"/>
        </p:scale>
        <p:origin x="1318" y="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2\DFSShare\Kriisik\Kriisipuhelin\tilastot\vuosi%202021\Kriisipuhelin%202021%20KOOS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2\DFSShare\Kriisik\Kriisipuhelin\tilastot\vuosi%202021\Kriisipuhelin%202021%20KOOST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2\DFSShare\Kriisik\Kriisipuhelin\tilastot\vuosi%202022\Kriisipuhelin%202022%20KOOST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2\DFSShare\Kriisik\Kriisipuhelin\tilastot\vuosi%202022\Kriisipuhelin%202022%20KOOST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2\DFSShare\Kriisik\Kriisipuhelin\tilastot\vuosi%202022\Kriisipuhelin%202022%20KOOST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2\DFSShare\Kriisik\Kriisipuhelin\tilastot\vuosi%202022\Kriisipuhelin%202022%20KOOST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2\DFSShare\Kriisik\Kriisipuhelin\tilastot\vuosi%202022\Kriisipuhelin%202022%20KOOST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2\DFSShare\Kriisik\Kriisipuhelin\tilastot\vuosi%202021\Kriisipuhelin%202021%20KOOST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2\DFSShare\Kriisik\Kriisipuhelin\tilastot\vuosi%202022\Kriisipuhelin%202022%20KOOST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2\DFSShare\Kriisik\Kriisipuhelin\tilastot\vuosi%202022\Kriisipuhelin%202022%20KOOSTE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2\DFSShare\Kriisik\Kriisipuhelin\tilastot\vuosi%202022\Kriisipuhelin%202022%20KOOS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2\DFSShare\Kriisik\Kriisipuhelin\tilastot\Historia%20keskustelut%20Kriisipuhelimessa%201970%20l&#228;htien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2\DFSShare\Kriisik\Kriisipuhelin\tilastot\vuosi%202021\Kriisipuhelin%202021%20KOOS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2\DFSShare\Kriisik\Kriisipuhelin\tilastot\vuosi%202021\Kriisipuhelin%202021%20KOOS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tesu\AppData\Local\Temp\raportti-05-01-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2\DFSShare\Kriisik\Kriisipuhelin\tilastot\vuosi%202021\Kriisipuhelin%202021%20KOOST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2\DFSShare\Kriisik\Kriisipuhelin\tilastot\vuosi%202022\Kriisipuhelin%202022%20KOOST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tesu\AppData\Local\Temp\raportti-13-01-20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2\DFSShare\Kriisik\Kriisipuhelin\tilastot\vuosi%202022\Kriisipuhelin%202022%20KOOSTE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/>
              <a:t>Soittoyritykset ja vastatut puhelut Kriisipuhelimessa (3 linjaa) 2010-2021</a:t>
            </a:r>
          </a:p>
        </c:rich>
      </c:tx>
      <c:layout>
        <c:manualLayout>
          <c:xMode val="edge"/>
          <c:yMode val="edge"/>
          <c:x val="0.1206111111111111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6.8501664383891464E-2"/>
          <c:y val="9.4502205276944889E-2"/>
          <c:w val="0.91446743068013292"/>
          <c:h val="0.77984017379360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'2010 lähtien'!$A$3</c:f>
              <c:strCache>
                <c:ptCount val="1"/>
                <c:pt idx="0">
                  <c:v>soittoyritykset (24/7)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-2.77777777777777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51-46A7-9BA8-80D80E190953}"/>
                </c:ext>
              </c:extLst>
            </c:dLbl>
            <c:dLbl>
              <c:idx val="10"/>
              <c:layout>
                <c:manualLayout>
                  <c:x val="0"/>
                  <c:y val="-1.38888888888889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51-46A7-9BA8-80D80E190953}"/>
                </c:ext>
              </c:extLst>
            </c:dLbl>
            <c:dLbl>
              <c:idx val="11"/>
              <c:layout>
                <c:manualLayout>
                  <c:x val="1.388888888888878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51-46A7-9BA8-80D80E1909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'2010 lähtien'!$B$2:$M$2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'2010 lähtien'!$B$3:$M$3</c:f>
              <c:numCache>
                <c:formatCode>#,##0</c:formatCode>
                <c:ptCount val="12"/>
                <c:pt idx="0">
                  <c:v>156770</c:v>
                </c:pt>
                <c:pt idx="1">
                  <c:v>175948</c:v>
                </c:pt>
                <c:pt idx="2">
                  <c:v>161569</c:v>
                </c:pt>
                <c:pt idx="3">
                  <c:v>148523</c:v>
                </c:pt>
                <c:pt idx="4">
                  <c:v>177023</c:v>
                </c:pt>
                <c:pt idx="5">
                  <c:v>182806</c:v>
                </c:pt>
                <c:pt idx="6">
                  <c:v>177207</c:v>
                </c:pt>
                <c:pt idx="7" formatCode="General">
                  <c:v>172344</c:v>
                </c:pt>
                <c:pt idx="8">
                  <c:v>162554</c:v>
                </c:pt>
                <c:pt idx="9">
                  <c:v>211672</c:v>
                </c:pt>
                <c:pt idx="10">
                  <c:v>282355</c:v>
                </c:pt>
                <c:pt idx="11">
                  <c:v>309543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51-46A7-9BA8-80D80E190953}"/>
            </c:ext>
          </c:extLst>
        </c:ser>
        <c:ser>
          <c:idx val="1"/>
          <c:order val="1"/>
          <c:tx>
            <c:strRef>
              <c:f>'2010 lähtien'!$A$4</c:f>
              <c:strCache>
                <c:ptCount val="1"/>
                <c:pt idx="0">
                  <c:v>vastatut puhelut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651-46A7-9BA8-80D80E1909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'2010 lähtien'!$B$2:$M$2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'2010 lähtien'!$B$4:$M$4</c:f>
              <c:numCache>
                <c:formatCode>#,##0</c:formatCode>
                <c:ptCount val="12"/>
                <c:pt idx="0" formatCode="General">
                  <c:v>33796</c:v>
                </c:pt>
                <c:pt idx="1">
                  <c:v>35862</c:v>
                </c:pt>
                <c:pt idx="2" formatCode="General">
                  <c:v>38637</c:v>
                </c:pt>
                <c:pt idx="3" formatCode="General">
                  <c:v>43170</c:v>
                </c:pt>
                <c:pt idx="4" formatCode="General">
                  <c:v>47078</c:v>
                </c:pt>
                <c:pt idx="5">
                  <c:v>50135</c:v>
                </c:pt>
                <c:pt idx="6" formatCode="General">
                  <c:v>49465</c:v>
                </c:pt>
                <c:pt idx="7">
                  <c:v>52677</c:v>
                </c:pt>
                <c:pt idx="8" formatCode="General">
                  <c:v>54293</c:v>
                </c:pt>
                <c:pt idx="9">
                  <c:v>57558</c:v>
                </c:pt>
                <c:pt idx="10" formatCode="General">
                  <c:v>90072</c:v>
                </c:pt>
                <c:pt idx="11" formatCode="General">
                  <c:v>85143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51-46A7-9BA8-80D80E1909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5349840"/>
        <c:axId val="6245104"/>
      </c:barChart>
      <c:catAx>
        <c:axId val="9534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45104"/>
        <c:crosses val="autoZero"/>
        <c:auto val="1"/>
        <c:lblAlgn val="ctr"/>
        <c:lblOffset val="100"/>
        <c:noMultiLvlLbl val="0"/>
      </c:catAx>
      <c:valAx>
        <c:axId val="6245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9534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504597688821469E-2"/>
          <c:y val="4.4761230233677743E-2"/>
          <c:w val="0.95156111863521031"/>
          <c:h val="0.76035953917578181"/>
        </c:manualLayout>
      </c:layout>
      <c:lineChart>
        <c:grouping val="standard"/>
        <c:varyColors val="0"/>
        <c:ser>
          <c:idx val="0"/>
          <c:order val="0"/>
          <c:tx>
            <c:strRef>
              <c:f>' syyt SU'!$A$158</c:f>
              <c:strCache>
                <c:ptCount val="1"/>
                <c:pt idx="0">
                  <c:v>Itsetuhoisuus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3"/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5478677871137898E-2"/>
                  <c:y val="4.1552606035488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94-43EB-87C4-A38A5D4B7999}"/>
                </c:ext>
              </c:extLst>
            </c:dLbl>
            <c:dLbl>
              <c:idx val="2"/>
              <c:layout>
                <c:manualLayout>
                  <c:x val="-4.4459666814739049E-2"/>
                  <c:y val="-1.0689048018233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94-43EB-87C4-A38A5D4B7999}"/>
                </c:ext>
              </c:extLst>
            </c:dLbl>
            <c:dLbl>
              <c:idx val="5"/>
              <c:layout>
                <c:manualLayout>
                  <c:x val="-3.8472340852338305E-2"/>
                  <c:y val="-2.4931563621293257E-2"/>
                </c:manualLayout>
              </c:layout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94-43EB-87C4-A38A5D4B7999}"/>
                </c:ext>
              </c:extLst>
            </c:dLbl>
            <c:dLbl>
              <c:idx val="6"/>
              <c:layout>
                <c:manualLayout>
                  <c:x val="-3.5478677871137898E-2"/>
                  <c:y val="2.4050358041025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94-43EB-87C4-A38A5D4B7999}"/>
                </c:ext>
              </c:extLst>
            </c:dLbl>
            <c:dLbl>
              <c:idx val="9"/>
              <c:layout>
                <c:manualLayout>
                  <c:x val="-3.2485014889937512E-2"/>
                  <c:y val="-2.6722620045584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94-43EB-87C4-A38A5D4B7999}"/>
                </c:ext>
              </c:extLst>
            </c:dLbl>
            <c:dLbl>
              <c:idx val="11"/>
              <c:layout>
                <c:manualLayout>
                  <c:x val="-3.5478677871137898E-2"/>
                  <c:y val="-3.6012258564090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94-43EB-87C4-A38A5D4B7999}"/>
                </c:ext>
              </c:extLst>
            </c:dLbl>
            <c:dLbl>
              <c:idx val="21"/>
              <c:layout>
                <c:manualLayout>
                  <c:x val="-3.8472340852338284E-2"/>
                  <c:y val="-2.7701737356992509E-2"/>
                </c:manualLayout>
              </c:layout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94-43EB-87C4-A38A5D4B7999}"/>
                </c:ext>
              </c:extLst>
            </c:dLbl>
            <c:dLbl>
              <c:idx val="23"/>
              <c:layout>
                <c:manualLayout>
                  <c:x val="-2.5000857436936655E-2"/>
                  <c:y val="-2.939488205014257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573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94-43EB-87C4-A38A5D4B7999}"/>
                </c:ext>
              </c:extLst>
            </c:dLbl>
            <c:spPr>
              <a:solidFill>
                <a:schemeClr val="accent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 syyt SU'!$B$157:$Z$157</c:f>
              <c:strCache>
                <c:ptCount val="25"/>
                <c:pt idx="0">
                  <c:v>2020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2021 tammi</c:v>
                </c:pt>
                <c:pt idx="13">
                  <c:v>helmi</c:v>
                </c:pt>
                <c:pt idx="14">
                  <c:v>maalis</c:v>
                </c:pt>
                <c:pt idx="15">
                  <c:v>huhti</c:v>
                </c:pt>
                <c:pt idx="16">
                  <c:v>touko</c:v>
                </c:pt>
                <c:pt idx="17">
                  <c:v>kesä</c:v>
                </c:pt>
                <c:pt idx="18">
                  <c:v>heinä</c:v>
                </c:pt>
                <c:pt idx="19">
                  <c:v>elo</c:v>
                </c:pt>
                <c:pt idx="20">
                  <c:v>syys</c:v>
                </c:pt>
                <c:pt idx="21">
                  <c:v>loka</c:v>
                </c:pt>
                <c:pt idx="22">
                  <c:v>marras</c:v>
                </c:pt>
                <c:pt idx="23">
                  <c:v>joulu</c:v>
                </c:pt>
                <c:pt idx="24">
                  <c:v>joulu</c:v>
                </c:pt>
              </c:strCache>
            </c:strRef>
          </c:cat>
          <c:val>
            <c:numRef>
              <c:f>' syyt SU'!$B$158:$Z$158</c:f>
              <c:numCache>
                <c:formatCode>General</c:formatCode>
                <c:ptCount val="25"/>
                <c:pt idx="0">
                  <c:v>373</c:v>
                </c:pt>
                <c:pt idx="1">
                  <c:v>387</c:v>
                </c:pt>
                <c:pt idx="2">
                  <c:v>462</c:v>
                </c:pt>
                <c:pt idx="3">
                  <c:v>456</c:v>
                </c:pt>
                <c:pt idx="4">
                  <c:v>580</c:v>
                </c:pt>
                <c:pt idx="5">
                  <c:v>603</c:v>
                </c:pt>
                <c:pt idx="6">
                  <c:v>456</c:v>
                </c:pt>
                <c:pt idx="7">
                  <c:v>490</c:v>
                </c:pt>
                <c:pt idx="8">
                  <c:v>514</c:v>
                </c:pt>
                <c:pt idx="9">
                  <c:v>555</c:v>
                </c:pt>
                <c:pt idx="10">
                  <c:v>524</c:v>
                </c:pt>
                <c:pt idx="11">
                  <c:v>556</c:v>
                </c:pt>
                <c:pt idx="12">
                  <c:v>520</c:v>
                </c:pt>
                <c:pt idx="13">
                  <c:v>430</c:v>
                </c:pt>
                <c:pt idx="14">
                  <c:v>517</c:v>
                </c:pt>
                <c:pt idx="15">
                  <c:v>435</c:v>
                </c:pt>
                <c:pt idx="16">
                  <c:v>487</c:v>
                </c:pt>
                <c:pt idx="17">
                  <c:v>402</c:v>
                </c:pt>
                <c:pt idx="18">
                  <c:v>528</c:v>
                </c:pt>
                <c:pt idx="19">
                  <c:v>471</c:v>
                </c:pt>
                <c:pt idx="20">
                  <c:v>546</c:v>
                </c:pt>
                <c:pt idx="21">
                  <c:v>590</c:v>
                </c:pt>
                <c:pt idx="22">
                  <c:v>558</c:v>
                </c:pt>
                <c:pt idx="23">
                  <c:v>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94-43EB-87C4-A38A5D4B799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472533983"/>
        <c:axId val="1823627919"/>
      </c:lineChart>
      <c:catAx>
        <c:axId val="1472533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23627919"/>
        <c:crosses val="autoZero"/>
        <c:auto val="1"/>
        <c:lblAlgn val="ctr"/>
        <c:lblOffset val="100"/>
        <c:noMultiLvlLbl val="0"/>
      </c:catAx>
      <c:valAx>
        <c:axId val="18236279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2533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3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i-FI"/>
              <a:t>Alle 30-vuotiaiden naisten Kriisipuhelin-soittojen syyt 2020 ja 2021 (kpl)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8534354717288246"/>
          <c:y val="0.10077401608332397"/>
          <c:w val="0.84637835968178399"/>
          <c:h val="0.40619193288662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 syyt SU'!$B$158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8.6132644272179162E-3"/>
                  <c:y val="1.74048387017830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DF-4303-BF15-EF4759A68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 syyt SU'!$A$159:$A$174</c:f>
              <c:strCache>
                <c:ptCount val="16"/>
                <c:pt idx="0">
                  <c:v>Arjessa selviytymiseen liittyvät ongelmat</c:v>
                </c:pt>
                <c:pt idx="1">
                  <c:v>Halu kertoa kuulumiset</c:v>
                </c:pt>
                <c:pt idx="2">
                  <c:v>Häiriösoitto</c:v>
                </c:pt>
                <c:pt idx="3">
                  <c:v>Huoli läheisestä</c:v>
                </c:pt>
                <c:pt idx="4">
                  <c:v>Identiteetti ja minäkuva</c:v>
                </c:pt>
                <c:pt idx="5">
                  <c:v>Ihmissuhdeongelmat</c:v>
                </c:pt>
                <c:pt idx="6">
                  <c:v>Itsetuhoisuus</c:v>
                </c:pt>
                <c:pt idx="7">
                  <c:v>Kehityskriisi tai elämänkriisi</c:v>
                </c:pt>
                <c:pt idx="8">
                  <c:v>Läheisen kuolema</c:v>
                </c:pt>
                <c:pt idx="9">
                  <c:v>Maahanmuuttajataustaan liittyvä kriisi</c:v>
                </c:pt>
                <c:pt idx="10">
                  <c:v>Omaan sairauteen liittyvä kriisi</c:v>
                </c:pt>
                <c:pt idx="11">
                  <c:v>Riippuvuus</c:v>
                </c:pt>
                <c:pt idx="12">
                  <c:v>Paha olo</c:v>
                </c:pt>
                <c:pt idx="13">
                  <c:v>Uutistapahtuma</c:v>
                </c:pt>
                <c:pt idx="14">
                  <c:v>Väkivalta</c:v>
                </c:pt>
                <c:pt idx="15">
                  <c:v>Yksinäisyys</c:v>
                </c:pt>
              </c:strCache>
            </c:strRef>
          </c:cat>
          <c:val>
            <c:numRef>
              <c:f>' syyt SU'!$B$159:$B$174</c:f>
              <c:numCache>
                <c:formatCode>General</c:formatCode>
                <c:ptCount val="16"/>
                <c:pt idx="0">
                  <c:v>843</c:v>
                </c:pt>
                <c:pt idx="1">
                  <c:v>396</c:v>
                </c:pt>
                <c:pt idx="2">
                  <c:v>59</c:v>
                </c:pt>
                <c:pt idx="3">
                  <c:v>440</c:v>
                </c:pt>
                <c:pt idx="4">
                  <c:v>379</c:v>
                </c:pt>
                <c:pt idx="5">
                  <c:v>1982</c:v>
                </c:pt>
                <c:pt idx="6">
                  <c:v>1563</c:v>
                </c:pt>
                <c:pt idx="7">
                  <c:v>492</c:v>
                </c:pt>
                <c:pt idx="8">
                  <c:v>140</c:v>
                </c:pt>
                <c:pt idx="9">
                  <c:v>4</c:v>
                </c:pt>
                <c:pt idx="10">
                  <c:v>653</c:v>
                </c:pt>
                <c:pt idx="11">
                  <c:v>192</c:v>
                </c:pt>
                <c:pt idx="12">
                  <c:v>2313</c:v>
                </c:pt>
                <c:pt idx="13">
                  <c:v>264</c:v>
                </c:pt>
                <c:pt idx="14">
                  <c:v>268</c:v>
                </c:pt>
                <c:pt idx="15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F-4303-BF15-EF4759A68E73}"/>
            </c:ext>
          </c:extLst>
        </c:ser>
        <c:ser>
          <c:idx val="1"/>
          <c:order val="1"/>
          <c:tx>
            <c:strRef>
              <c:f>' syyt SU'!$C$158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-1.49184331729569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DF-4303-BF15-EF4759A68E73}"/>
                </c:ext>
              </c:extLst>
            </c:dLbl>
            <c:dLbl>
              <c:idx val="6"/>
              <c:layout>
                <c:manualLayout>
                  <c:x val="5.7421762848118381E-3"/>
                  <c:y val="-2.48640552882615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DF-4303-BF15-EF4759A68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 syyt SU'!$A$159:$A$174</c:f>
              <c:strCache>
                <c:ptCount val="16"/>
                <c:pt idx="0">
                  <c:v>Arjessa selviytymiseen liittyvät ongelmat</c:v>
                </c:pt>
                <c:pt idx="1">
                  <c:v>Halu kertoa kuulumiset</c:v>
                </c:pt>
                <c:pt idx="2">
                  <c:v>Häiriösoitto</c:v>
                </c:pt>
                <c:pt idx="3">
                  <c:v>Huoli läheisestä</c:v>
                </c:pt>
                <c:pt idx="4">
                  <c:v>Identiteetti ja minäkuva</c:v>
                </c:pt>
                <c:pt idx="5">
                  <c:v>Ihmissuhdeongelmat</c:v>
                </c:pt>
                <c:pt idx="6">
                  <c:v>Itsetuhoisuus</c:v>
                </c:pt>
                <c:pt idx="7">
                  <c:v>Kehityskriisi tai elämänkriisi</c:v>
                </c:pt>
                <c:pt idx="8">
                  <c:v>Läheisen kuolema</c:v>
                </c:pt>
                <c:pt idx="9">
                  <c:v>Maahanmuuttajataustaan liittyvä kriisi</c:v>
                </c:pt>
                <c:pt idx="10">
                  <c:v>Omaan sairauteen liittyvä kriisi</c:v>
                </c:pt>
                <c:pt idx="11">
                  <c:v>Riippuvuus</c:v>
                </c:pt>
                <c:pt idx="12">
                  <c:v>Paha olo</c:v>
                </c:pt>
                <c:pt idx="13">
                  <c:v>Uutistapahtuma</c:v>
                </c:pt>
                <c:pt idx="14">
                  <c:v>Väkivalta</c:v>
                </c:pt>
                <c:pt idx="15">
                  <c:v>Yksinäisyys</c:v>
                </c:pt>
              </c:strCache>
            </c:strRef>
          </c:cat>
          <c:val>
            <c:numRef>
              <c:f>' syyt SU'!$C$159:$C$174</c:f>
              <c:numCache>
                <c:formatCode>General</c:formatCode>
                <c:ptCount val="16"/>
                <c:pt idx="0">
                  <c:v>1043</c:v>
                </c:pt>
                <c:pt idx="1">
                  <c:v>499</c:v>
                </c:pt>
                <c:pt idx="2">
                  <c:v>34</c:v>
                </c:pt>
                <c:pt idx="3">
                  <c:v>473</c:v>
                </c:pt>
                <c:pt idx="4">
                  <c:v>355</c:v>
                </c:pt>
                <c:pt idx="5">
                  <c:v>2049</c:v>
                </c:pt>
                <c:pt idx="6">
                  <c:v>1567</c:v>
                </c:pt>
                <c:pt idx="7">
                  <c:v>436</c:v>
                </c:pt>
                <c:pt idx="8">
                  <c:v>191</c:v>
                </c:pt>
                <c:pt idx="9">
                  <c:v>10</c:v>
                </c:pt>
                <c:pt idx="10">
                  <c:v>663</c:v>
                </c:pt>
                <c:pt idx="11">
                  <c:v>214</c:v>
                </c:pt>
                <c:pt idx="12">
                  <c:v>2599</c:v>
                </c:pt>
                <c:pt idx="13">
                  <c:v>102</c:v>
                </c:pt>
                <c:pt idx="14">
                  <c:v>315</c:v>
                </c:pt>
                <c:pt idx="15">
                  <c:v>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DF-4303-BF15-EF4759A68E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4810351"/>
        <c:axId val="238212895"/>
      </c:barChart>
      <c:catAx>
        <c:axId val="214810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38212895"/>
        <c:crosses val="autoZero"/>
        <c:auto val="1"/>
        <c:lblAlgn val="ctr"/>
        <c:lblOffset val="100"/>
        <c:noMultiLvlLbl val="0"/>
      </c:catAx>
      <c:valAx>
        <c:axId val="238212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4810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'jatko-ohjaus SU'!$B$14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'jatko-ohjaus SU'!$A$15:$A$18</c:f>
              <c:strCache>
                <c:ptCount val="4"/>
                <c:pt idx="0">
                  <c:v>112-soitto</c:v>
                </c:pt>
                <c:pt idx="1">
                  <c:v>lasu-ilmoitus</c:v>
                </c:pt>
                <c:pt idx="2">
                  <c:v>Rikosilmoitus</c:v>
                </c:pt>
                <c:pt idx="3">
                  <c:v>Vanhuspalvelulaki-ilmoitus</c:v>
                </c:pt>
              </c:strCache>
            </c:strRef>
          </c:cat>
          <c:val>
            <c:numRef>
              <c:f>'jatko-ohjaus SU'!$B$15:$B$18</c:f>
              <c:numCache>
                <c:formatCode>General</c:formatCode>
                <c:ptCount val="4"/>
                <c:pt idx="0">
                  <c:v>148</c:v>
                </c:pt>
                <c:pt idx="1">
                  <c:v>25</c:v>
                </c:pt>
                <c:pt idx="2">
                  <c:v>39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00-4F3C-85D4-4724AEBAE87F}"/>
            </c:ext>
          </c:extLst>
        </c:ser>
        <c:ser>
          <c:idx val="1"/>
          <c:order val="1"/>
          <c:tx>
            <c:strRef>
              <c:f>'jatko-ohjaus SU'!$C$14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174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F4-42E4-B502-35F719AE9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'jatko-ohjaus SU'!$A$15:$A$18</c:f>
              <c:strCache>
                <c:ptCount val="4"/>
                <c:pt idx="0">
                  <c:v>112-soitto</c:v>
                </c:pt>
                <c:pt idx="1">
                  <c:v>lasu-ilmoitus</c:v>
                </c:pt>
                <c:pt idx="2">
                  <c:v>Rikosilmoitus</c:v>
                </c:pt>
                <c:pt idx="3">
                  <c:v>Vanhuspalvelulaki-ilmoitus</c:v>
                </c:pt>
              </c:strCache>
            </c:strRef>
          </c:cat>
          <c:val>
            <c:numRef>
              <c:f>'jatko-ohjaus SU'!$C$15:$C$18</c:f>
              <c:numCache>
                <c:formatCode>General</c:formatCode>
                <c:ptCount val="4"/>
                <c:pt idx="0">
                  <c:v>173</c:v>
                </c:pt>
                <c:pt idx="1">
                  <c:v>17</c:v>
                </c:pt>
                <c:pt idx="2">
                  <c:v>24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00-4F3C-85D4-4724AEBAE87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23137503"/>
        <c:axId val="2036455039"/>
      </c:barChart>
      <c:catAx>
        <c:axId val="1523137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36455039"/>
        <c:crosses val="autoZero"/>
        <c:auto val="1"/>
        <c:lblAlgn val="ctr"/>
        <c:lblOffset val="100"/>
        <c:noMultiLvlLbl val="0"/>
      </c:catAx>
      <c:valAx>
        <c:axId val="203645503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23137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'kaikki linjat'!$L$36</c:f>
              <c:strCache>
                <c:ptCount val="1"/>
                <c:pt idx="0">
                  <c:v>arabiankielinen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'kaikki linjat'!$K$37:$K$48</c:f>
              <c:strCache>
                <c:ptCount val="12"/>
                <c:pt idx="0">
                  <c:v>Arjessa selviytymiseen liittyvät ongelmat</c:v>
                </c:pt>
                <c:pt idx="1">
                  <c:v>Huoli läheisestä</c:v>
                </c:pt>
                <c:pt idx="2">
                  <c:v>Ihmissuhdeongelmat</c:v>
                </c:pt>
                <c:pt idx="3">
                  <c:v>Itsetuhoisuus</c:v>
                </c:pt>
                <c:pt idx="4">
                  <c:v>Kehityskriisi tai elämänkriisi</c:v>
                </c:pt>
                <c:pt idx="5">
                  <c:v>Läheisen kuolema</c:v>
                </c:pt>
                <c:pt idx="6">
                  <c:v>Maahanmuuttajataustaan liittyvä kriisi</c:v>
                </c:pt>
                <c:pt idx="7">
                  <c:v>Omaan sairauteen liittyvä kriisi</c:v>
                </c:pt>
                <c:pt idx="8">
                  <c:v>Riippuvuus</c:v>
                </c:pt>
                <c:pt idx="9">
                  <c:v>Paha olo</c:v>
                </c:pt>
                <c:pt idx="10">
                  <c:v>Uutistapahtuma</c:v>
                </c:pt>
                <c:pt idx="11">
                  <c:v>Yksinäisyys</c:v>
                </c:pt>
              </c:strCache>
            </c:strRef>
          </c:cat>
          <c:val>
            <c:numRef>
              <c:f>'kaikki linjat'!$L$37:$L$48</c:f>
              <c:numCache>
                <c:formatCode>General</c:formatCode>
                <c:ptCount val="12"/>
                <c:pt idx="0">
                  <c:v>75</c:v>
                </c:pt>
                <c:pt idx="1">
                  <c:v>22</c:v>
                </c:pt>
                <c:pt idx="2">
                  <c:v>44</c:v>
                </c:pt>
                <c:pt idx="3">
                  <c:v>10</c:v>
                </c:pt>
                <c:pt idx="4">
                  <c:v>1</c:v>
                </c:pt>
                <c:pt idx="5">
                  <c:v>0</c:v>
                </c:pt>
                <c:pt idx="6">
                  <c:v>7</c:v>
                </c:pt>
                <c:pt idx="7">
                  <c:v>4</c:v>
                </c:pt>
                <c:pt idx="8">
                  <c:v>2</c:v>
                </c:pt>
                <c:pt idx="9">
                  <c:v>84</c:v>
                </c:pt>
                <c:pt idx="10">
                  <c:v>2</c:v>
                </c:pt>
                <c:pt idx="1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EC-445E-9EB8-C221AE8F523A}"/>
            </c:ext>
          </c:extLst>
        </c:ser>
        <c:ser>
          <c:idx val="1"/>
          <c:order val="1"/>
          <c:tx>
            <c:strRef>
              <c:f>'kaikki linjat'!$M$36</c:f>
              <c:strCache>
                <c:ptCount val="1"/>
                <c:pt idx="0">
                  <c:v>ruotsinkielinen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'kaikki linjat'!$K$37:$K$48</c:f>
              <c:strCache>
                <c:ptCount val="12"/>
                <c:pt idx="0">
                  <c:v>Arjessa selviytymiseen liittyvät ongelmat</c:v>
                </c:pt>
                <c:pt idx="1">
                  <c:v>Huoli läheisestä</c:v>
                </c:pt>
                <c:pt idx="2">
                  <c:v>Ihmissuhdeongelmat</c:v>
                </c:pt>
                <c:pt idx="3">
                  <c:v>Itsetuhoisuus</c:v>
                </c:pt>
                <c:pt idx="4">
                  <c:v>Kehityskriisi tai elämänkriisi</c:v>
                </c:pt>
                <c:pt idx="5">
                  <c:v>Läheisen kuolema</c:v>
                </c:pt>
                <c:pt idx="6">
                  <c:v>Maahanmuuttajataustaan liittyvä kriisi</c:v>
                </c:pt>
                <c:pt idx="7">
                  <c:v>Omaan sairauteen liittyvä kriisi</c:v>
                </c:pt>
                <c:pt idx="8">
                  <c:v>Riippuvuus</c:v>
                </c:pt>
                <c:pt idx="9">
                  <c:v>Paha olo</c:v>
                </c:pt>
                <c:pt idx="10">
                  <c:v>Uutistapahtuma</c:v>
                </c:pt>
                <c:pt idx="11">
                  <c:v>Yksinäisyys</c:v>
                </c:pt>
              </c:strCache>
            </c:strRef>
          </c:cat>
          <c:val>
            <c:numRef>
              <c:f>'kaikki linjat'!$M$37:$M$48</c:f>
              <c:numCache>
                <c:formatCode>General</c:formatCode>
                <c:ptCount val="12"/>
                <c:pt idx="0">
                  <c:v>60</c:v>
                </c:pt>
                <c:pt idx="1">
                  <c:v>35</c:v>
                </c:pt>
                <c:pt idx="2">
                  <c:v>64</c:v>
                </c:pt>
                <c:pt idx="3">
                  <c:v>13</c:v>
                </c:pt>
                <c:pt idx="4">
                  <c:v>27</c:v>
                </c:pt>
                <c:pt idx="5">
                  <c:v>4</c:v>
                </c:pt>
                <c:pt idx="6">
                  <c:v>3</c:v>
                </c:pt>
                <c:pt idx="7">
                  <c:v>22</c:v>
                </c:pt>
                <c:pt idx="8">
                  <c:v>5</c:v>
                </c:pt>
                <c:pt idx="9">
                  <c:v>23</c:v>
                </c:pt>
                <c:pt idx="10">
                  <c:v>8</c:v>
                </c:pt>
                <c:pt idx="1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EC-445E-9EB8-C221AE8F52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94149504"/>
        <c:axId val="117881808"/>
      </c:barChart>
      <c:catAx>
        <c:axId val="19414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7881808"/>
        <c:crosses val="autoZero"/>
        <c:auto val="1"/>
        <c:lblAlgn val="ctr"/>
        <c:lblOffset val="100"/>
        <c:noMultiLvlLbl val="0"/>
      </c:catAx>
      <c:valAx>
        <c:axId val="11788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414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65489568960895"/>
          <c:y val="0.13421930092793807"/>
          <c:w val="0.59482031505199673"/>
          <c:h val="0.8165620820817135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737-4C8C-ABA1-A62578BE2B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737-4C8C-ABA1-A62578BE2B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737-4C8C-ABA1-A62578BE2B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737-4C8C-ABA1-A62578BE2B1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737-4C8C-ABA1-A62578BE2B1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737-4C8C-ABA1-A62578BE2B1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737-4C8C-ABA1-A62578BE2B1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737-4C8C-ABA1-A62578BE2B15}"/>
              </c:ext>
            </c:extLst>
          </c:dPt>
          <c:dLbls>
            <c:dLbl>
              <c:idx val="0"/>
              <c:layout>
                <c:manualLayout>
                  <c:x val="-8.3629314169539129E-3"/>
                  <c:y val="6.837493500501345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6804784285429"/>
                      <c:h val="0.119821748543956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737-4C8C-ABA1-A62578BE2B15}"/>
                </c:ext>
              </c:extLst>
            </c:dLbl>
            <c:dLbl>
              <c:idx val="1"/>
              <c:layout>
                <c:manualLayout>
                  <c:x val="-8.611111111111111E-2"/>
                  <c:y val="0.171296296296296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37-4C8C-ABA1-A62578BE2B15}"/>
                </c:ext>
              </c:extLst>
            </c:dLbl>
            <c:dLbl>
              <c:idx val="2"/>
              <c:layout>
                <c:manualLayout>
                  <c:x val="-0.11944444444444445"/>
                  <c:y val="1.38888888888888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37-4C8C-ABA1-A62578BE2B15}"/>
                </c:ext>
              </c:extLst>
            </c:dLbl>
            <c:dLbl>
              <c:idx val="3"/>
              <c:layout>
                <c:manualLayout>
                  <c:x val="-9.166666666666666E-2"/>
                  <c:y val="-0.157407407407407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37-4C8C-ABA1-A62578BE2B15}"/>
                </c:ext>
              </c:extLst>
            </c:dLbl>
            <c:dLbl>
              <c:idx val="4"/>
              <c:layout>
                <c:manualLayout>
                  <c:x val="9.7625835531351554E-2"/>
                  <c:y val="-0.178582170186261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37-4C8C-ABA1-A62578BE2B15}"/>
                </c:ext>
              </c:extLst>
            </c:dLbl>
            <c:dLbl>
              <c:idx val="5"/>
              <c:layout>
                <c:manualLayout>
                  <c:x val="0.11666666666666667"/>
                  <c:y val="4.16666666666665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37-4C8C-ABA1-A62578BE2B15}"/>
                </c:ext>
              </c:extLst>
            </c:dLbl>
            <c:dLbl>
              <c:idx val="6"/>
              <c:layout>
                <c:manualLayout>
                  <c:x val="4.8076571481504597E-3"/>
                  <c:y val="1.31305559471405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737-4C8C-ABA1-A62578BE2B15}"/>
                </c:ext>
              </c:extLst>
            </c:dLbl>
            <c:dLbl>
              <c:idx val="7"/>
              <c:layout>
                <c:manualLayout>
                  <c:x val="7.4999999999999997E-2"/>
                  <c:y val="0.162037037037037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37-4C8C-ABA1-A62578BE2B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'soittajat SU'!$H$25:$H$32</c:f>
              <c:strCache>
                <c:ptCount val="8"/>
                <c:pt idx="0">
                  <c:v>-17</c:v>
                </c:pt>
                <c:pt idx="1">
                  <c:v>18-29</c:v>
                </c:pt>
                <c:pt idx="2">
                  <c:v>30-40</c:v>
                </c:pt>
                <c:pt idx="3">
                  <c:v>41-50</c:v>
                </c:pt>
                <c:pt idx="4">
                  <c:v>51-63</c:v>
                </c:pt>
                <c:pt idx="5">
                  <c:v>64-79</c:v>
                </c:pt>
                <c:pt idx="6">
                  <c:v>80-</c:v>
                </c:pt>
                <c:pt idx="7">
                  <c:v>ei tietoa</c:v>
                </c:pt>
              </c:strCache>
            </c:strRef>
          </c:cat>
          <c:val>
            <c:numRef>
              <c:f>'soittajat SU'!$I$25:$I$32</c:f>
              <c:numCache>
                <c:formatCode>General</c:formatCode>
                <c:ptCount val="8"/>
                <c:pt idx="0">
                  <c:v>1</c:v>
                </c:pt>
                <c:pt idx="1">
                  <c:v>15</c:v>
                </c:pt>
                <c:pt idx="2">
                  <c:v>16</c:v>
                </c:pt>
                <c:pt idx="3">
                  <c:v>15</c:v>
                </c:pt>
                <c:pt idx="4">
                  <c:v>22</c:v>
                </c:pt>
                <c:pt idx="5">
                  <c:v>20</c:v>
                </c:pt>
                <c:pt idx="6">
                  <c:v>1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737-4C8C-ABA1-A62578BE2B1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dirty="0"/>
              <a:t>Kriisipuhelimessa alle 30-vuotiaiden kanssa käydyt keskustelut </a:t>
            </a:r>
          </a:p>
          <a:p>
            <a:pPr>
              <a:defRPr/>
            </a:pPr>
            <a:r>
              <a:rPr lang="fi-FI" sz="1600" b="1" i="0" u="none" strike="noStrike" baseline="0" dirty="0">
                <a:effectLst/>
              </a:rPr>
              <a:t>2013 - 2021</a:t>
            </a:r>
            <a:r>
              <a:rPr lang="fi-FI" sz="1600" dirty="0"/>
              <a:t> (kpl)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6.415495118279417E-2"/>
          <c:y val="0.16049605599377847"/>
          <c:w val="0.92128244670062143"/>
          <c:h val="0.803874274912215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'soittajat SU'!$B$75:$B$76</c:f>
              <c:strCache>
                <c:ptCount val="2"/>
                <c:pt idx="0">
                  <c:v>Kriisipuhelimessa alle 30-vuotiaiden kanssa käydyt keskustelut (kpl)</c:v>
                </c:pt>
                <c:pt idx="1">
                  <c:v>2013 - 2020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10342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A0-4545-A902-4EFD17942A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'soittajat SU'!$A$77:$A$85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'soittajat SU'!$B$77:$B$85</c:f>
              <c:numCache>
                <c:formatCode>General</c:formatCode>
                <c:ptCount val="9"/>
                <c:pt idx="0">
                  <c:v>3239</c:v>
                </c:pt>
                <c:pt idx="1">
                  <c:v>3779</c:v>
                </c:pt>
                <c:pt idx="2">
                  <c:v>4040</c:v>
                </c:pt>
                <c:pt idx="3">
                  <c:v>4092</c:v>
                </c:pt>
                <c:pt idx="4">
                  <c:v>4939</c:v>
                </c:pt>
                <c:pt idx="5">
                  <c:v>5369</c:v>
                </c:pt>
                <c:pt idx="6">
                  <c:v>5903</c:v>
                </c:pt>
                <c:pt idx="7">
                  <c:v>9644</c:v>
                </c:pt>
                <c:pt idx="8">
                  <c:v>10319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185-B471-C4921B7A33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53573743"/>
        <c:axId val="1350849087"/>
      </c:barChart>
      <c:catAx>
        <c:axId val="1453573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50849087"/>
        <c:crosses val="autoZero"/>
        <c:auto val="1"/>
        <c:lblAlgn val="ctr"/>
        <c:lblOffset val="100"/>
        <c:noMultiLvlLbl val="0"/>
      </c:catAx>
      <c:valAx>
        <c:axId val="1350849087"/>
        <c:scaling>
          <c:orientation val="minMax"/>
          <c:max val="11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3573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04-42F2-9744-924A1496DA8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04-42F2-9744-924A1496DA8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04-42F2-9744-924A1496DA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'vastaajat SU'!$K$48:$K$50</c:f>
              <c:strCache>
                <c:ptCount val="3"/>
                <c:pt idx="0">
                  <c:v>opiskelija</c:v>
                </c:pt>
                <c:pt idx="1">
                  <c:v>työntekijä</c:v>
                </c:pt>
                <c:pt idx="2">
                  <c:v>vapaaehtoinen</c:v>
                </c:pt>
              </c:strCache>
            </c:strRef>
          </c:cat>
          <c:val>
            <c:numRef>
              <c:f>'vastaajat SU'!$L$48:$L$50</c:f>
              <c:numCache>
                <c:formatCode>General</c:formatCode>
                <c:ptCount val="3"/>
                <c:pt idx="0">
                  <c:v>1.6</c:v>
                </c:pt>
                <c:pt idx="1">
                  <c:v>49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04-42F2-9744-924A1496DA8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'vastaajat SU'!$A$53</c:f>
              <c:strCache>
                <c:ptCount val="1"/>
                <c:pt idx="0">
                  <c:v>opiskelija</c:v>
                </c:pt>
              </c:strCache>
            </c:strRef>
          </c:tx>
          <c:spPr>
            <a:solidFill>
              <a:schemeClr val="accent1">
                <a:alpha val="74000"/>
              </a:schemeClr>
            </a:solidFill>
            <a:ln>
              <a:noFill/>
            </a:ln>
            <a:effectLst>
              <a:innerShdw blurRad="114300">
                <a:schemeClr val="accent1">
                  <a:lumMod val="75000"/>
                </a:schemeClr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'vastaajat SU'!$B$52:$J$52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'vastaajat SU'!$B$53:$J$53</c:f>
              <c:numCache>
                <c:formatCode>General</c:formatCode>
                <c:ptCount val="9"/>
                <c:pt idx="0">
                  <c:v>980</c:v>
                </c:pt>
                <c:pt idx="1">
                  <c:v>748</c:v>
                </c:pt>
                <c:pt idx="2">
                  <c:v>1387</c:v>
                </c:pt>
                <c:pt idx="3">
                  <c:v>1331</c:v>
                </c:pt>
                <c:pt idx="4">
                  <c:v>1609</c:v>
                </c:pt>
                <c:pt idx="5">
                  <c:v>1822</c:v>
                </c:pt>
                <c:pt idx="6">
                  <c:v>1660</c:v>
                </c:pt>
                <c:pt idx="7">
                  <c:v>1390</c:v>
                </c:pt>
                <c:pt idx="8">
                  <c:v>1368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6E-4BFC-A5D8-1C3DC8B40E5D}"/>
            </c:ext>
          </c:extLst>
        </c:ser>
        <c:ser>
          <c:idx val="1"/>
          <c:order val="1"/>
          <c:tx>
            <c:strRef>
              <c:f>'vastaajat SU'!$A$54</c:f>
              <c:strCache>
                <c:ptCount val="1"/>
                <c:pt idx="0">
                  <c:v>työntekijä</c:v>
                </c:pt>
              </c:strCache>
            </c:strRef>
          </c:tx>
          <c:spPr>
            <a:solidFill>
              <a:schemeClr val="accent2">
                <a:alpha val="74000"/>
              </a:schemeClr>
            </a:solidFill>
            <a:ln>
              <a:noFill/>
            </a:ln>
            <a:effectLst>
              <a:innerShdw blurRad="114300">
                <a:schemeClr val="accent2">
                  <a:lumMod val="75000"/>
                </a:schemeClr>
              </a:innerShdw>
            </a:effectLst>
          </c:spPr>
          <c:dLbls>
            <c:dLbl>
              <c:idx val="0"/>
              <c:layout>
                <c:manualLayout>
                  <c:x val="2.5626307428329411E-2"/>
                  <c:y val="-5.45467274325810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6E-4BFC-A5D8-1C3DC8B40E5D}"/>
                </c:ext>
              </c:extLst>
            </c:dLbl>
            <c:dLbl>
              <c:idx val="7"/>
              <c:layout>
                <c:manualLayout>
                  <c:x val="-1.5074298487253708E-3"/>
                  <c:y val="-7.0910745662354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B6E-4BFC-A5D8-1C3DC8B40E5D}"/>
                </c:ext>
              </c:extLst>
            </c:dLbl>
            <c:dLbl>
              <c:idx val="8"/>
              <c:layout>
                <c:manualLayout>
                  <c:x val="-4.22080357643074E-2"/>
                  <c:y val="-1.63640182297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6E-4BFC-A5D8-1C3DC8B40E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'vastaajat SU'!$B$52:$J$52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'vastaajat SU'!$B$54:$J$54</c:f>
              <c:numCache>
                <c:formatCode>General</c:formatCode>
                <c:ptCount val="9"/>
                <c:pt idx="0">
                  <c:v>15405</c:v>
                </c:pt>
                <c:pt idx="1">
                  <c:v>19356</c:v>
                </c:pt>
                <c:pt idx="2">
                  <c:v>20612</c:v>
                </c:pt>
                <c:pt idx="3">
                  <c:v>21301</c:v>
                </c:pt>
                <c:pt idx="4">
                  <c:v>22240</c:v>
                </c:pt>
                <c:pt idx="5">
                  <c:v>22754</c:v>
                </c:pt>
                <c:pt idx="6">
                  <c:v>24336</c:v>
                </c:pt>
                <c:pt idx="7">
                  <c:v>42800</c:v>
                </c:pt>
                <c:pt idx="8">
                  <c:v>41958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6E-4BFC-A5D8-1C3DC8B40E5D}"/>
            </c:ext>
          </c:extLst>
        </c:ser>
        <c:ser>
          <c:idx val="2"/>
          <c:order val="2"/>
          <c:tx>
            <c:strRef>
              <c:f>'vastaajat SU'!$A$55</c:f>
              <c:strCache>
                <c:ptCount val="1"/>
                <c:pt idx="0">
                  <c:v>vapaaehtoinen</c:v>
                </c:pt>
              </c:strCache>
            </c:strRef>
          </c:tx>
          <c:spPr>
            <a:solidFill>
              <a:schemeClr val="accent3">
                <a:alpha val="74000"/>
              </a:schemeClr>
            </a:solidFill>
            <a:ln>
              <a:noFill/>
            </a:ln>
            <a:effectLst>
              <a:innerShdw blurRad="114300">
                <a:schemeClr val="accent3">
                  <a:lumMod val="75000"/>
                </a:schemeClr>
              </a:innerShdw>
            </a:effectLst>
          </c:spPr>
          <c:dLbls>
            <c:dLbl>
              <c:idx val="0"/>
              <c:layout>
                <c:manualLayout>
                  <c:x val="2.5626307428329411E-2"/>
                  <c:y val="-5.45467274325810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6E-4BFC-A5D8-1C3DC8B40E5D}"/>
                </c:ext>
              </c:extLst>
            </c:dLbl>
            <c:dLbl>
              <c:idx val="7"/>
              <c:layout>
                <c:manualLayout>
                  <c:x val="1.3566868638527343E-2"/>
                  <c:y val="-0.13091214583819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6E-4BFC-A5D8-1C3DC8B40E5D}"/>
                </c:ext>
              </c:extLst>
            </c:dLbl>
            <c:dLbl>
              <c:idx val="8"/>
              <c:layout>
                <c:manualLayout>
                  <c:x val="-2.8641167125780059E-2"/>
                  <c:y val="-7.9092754777241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6E-4BFC-A5D8-1C3DC8B40E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'vastaajat SU'!$B$52:$J$52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'vastaajat SU'!$B$55:$J$55</c:f>
              <c:numCache>
                <c:formatCode>General</c:formatCode>
                <c:ptCount val="9"/>
                <c:pt idx="0">
                  <c:v>24863</c:v>
                </c:pt>
                <c:pt idx="1">
                  <c:v>27011</c:v>
                </c:pt>
                <c:pt idx="2">
                  <c:v>28136</c:v>
                </c:pt>
                <c:pt idx="3">
                  <c:v>26833</c:v>
                </c:pt>
                <c:pt idx="4">
                  <c:v>28853</c:v>
                </c:pt>
                <c:pt idx="5">
                  <c:v>29717</c:v>
                </c:pt>
                <c:pt idx="6">
                  <c:v>31592</c:v>
                </c:pt>
                <c:pt idx="7">
                  <c:v>45924</c:v>
                </c:pt>
                <c:pt idx="8">
                  <c:v>41817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6E-4BFC-A5D8-1C3DC8B40E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261546672"/>
        <c:axId val="839301360"/>
      </c:areaChart>
      <c:catAx>
        <c:axId val="126154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9301360"/>
        <c:crosses val="autoZero"/>
        <c:auto val="1"/>
        <c:lblAlgn val="ctr"/>
        <c:lblOffset val="100"/>
        <c:noMultiLvlLbl val="0"/>
      </c:catAx>
      <c:valAx>
        <c:axId val="83930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61546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i-FI" sz="1800" b="0" i="0" baseline="0" dirty="0">
                <a:effectLst/>
              </a:rPr>
              <a:t>Keskustelun keskeiset vaikutukset, kun keskustelusta </a:t>
            </a:r>
          </a:p>
          <a:p>
            <a:pPr>
              <a:defRPr/>
            </a:pPr>
            <a:r>
              <a:rPr lang="fi-FI" sz="1800" b="0" i="0" baseline="0" dirty="0">
                <a:effectLst/>
              </a:rPr>
              <a:t>on ollut hyötyä</a:t>
            </a:r>
            <a:endParaRPr lang="fi-FI" dirty="0">
              <a:effectLst/>
            </a:endParaRPr>
          </a:p>
        </c:rich>
      </c:tx>
      <c:layout>
        <c:manualLayout>
          <c:xMode val="edge"/>
          <c:yMode val="edge"/>
          <c:x val="7.5598793866208602E-2"/>
          <c:y val="6.014556240241592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'soittajat SU'!$B$117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'soittajat SU'!$A$118:$A$121</c:f>
              <c:strCache>
                <c:ptCount val="4"/>
                <c:pt idx="0">
                  <c:v>Soittaja: tulin kuulluksi/kohdatuksi, olo helpottui/voin paremmin</c:v>
                </c:pt>
                <c:pt idx="1">
                  <c:v>Soittaja: rauhoituin</c:v>
                </c:pt>
                <c:pt idx="2">
                  <c:v>Soittaja: ryhdyn toimenpiteisiin tilanteen helpottamiseksi</c:v>
                </c:pt>
                <c:pt idx="3">
                  <c:v>Päivystäjä: soittajan vointi oli parempi puhelun päättyessä</c:v>
                </c:pt>
              </c:strCache>
            </c:strRef>
          </c:cat>
          <c:val>
            <c:numRef>
              <c:f>'soittajat SU'!$B$118:$B$121</c:f>
              <c:numCache>
                <c:formatCode>General</c:formatCode>
                <c:ptCount val="4"/>
                <c:pt idx="0">
                  <c:v>20</c:v>
                </c:pt>
                <c:pt idx="1">
                  <c:v>18</c:v>
                </c:pt>
                <c:pt idx="2">
                  <c:v>11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F9-4B1F-8E71-F0F2F82A1BF9}"/>
            </c:ext>
          </c:extLst>
        </c:ser>
        <c:ser>
          <c:idx val="1"/>
          <c:order val="1"/>
          <c:tx>
            <c:strRef>
              <c:f>'soittajat SU'!$C$117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'soittajat SU'!$A$118:$A$121</c:f>
              <c:strCache>
                <c:ptCount val="4"/>
                <c:pt idx="0">
                  <c:v>Soittaja: tulin kuulluksi/kohdatuksi, olo helpottui/voin paremmin</c:v>
                </c:pt>
                <c:pt idx="1">
                  <c:v>Soittaja: rauhoituin</c:v>
                </c:pt>
                <c:pt idx="2">
                  <c:v>Soittaja: ryhdyn toimenpiteisiin tilanteen helpottamiseksi</c:v>
                </c:pt>
                <c:pt idx="3">
                  <c:v>Päivystäjä: soittajan vointi oli parempi puhelun päättyessä</c:v>
                </c:pt>
              </c:strCache>
            </c:strRef>
          </c:cat>
          <c:val>
            <c:numRef>
              <c:f>'soittajat SU'!$C$118:$C$121</c:f>
              <c:numCache>
                <c:formatCode>General</c:formatCode>
                <c:ptCount val="4"/>
                <c:pt idx="0">
                  <c:v>24</c:v>
                </c:pt>
                <c:pt idx="1">
                  <c:v>16</c:v>
                </c:pt>
                <c:pt idx="2">
                  <c:v>12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F9-4B1F-8E71-F0F2F82A1BF9}"/>
            </c:ext>
          </c:extLst>
        </c:ser>
        <c:ser>
          <c:idx val="2"/>
          <c:order val="2"/>
          <c:tx>
            <c:strRef>
              <c:f>'soittajat SU'!$D$117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'soittajat SU'!$A$118:$A$121</c:f>
              <c:strCache>
                <c:ptCount val="4"/>
                <c:pt idx="0">
                  <c:v>Soittaja: tulin kuulluksi/kohdatuksi, olo helpottui/voin paremmin</c:v>
                </c:pt>
                <c:pt idx="1">
                  <c:v>Soittaja: rauhoituin</c:v>
                </c:pt>
                <c:pt idx="2">
                  <c:v>Soittaja: ryhdyn toimenpiteisiin tilanteen helpottamiseksi</c:v>
                </c:pt>
                <c:pt idx="3">
                  <c:v>Päivystäjä: soittajan vointi oli parempi puhelun päättyessä</c:v>
                </c:pt>
              </c:strCache>
            </c:strRef>
          </c:cat>
          <c:val>
            <c:numRef>
              <c:f>'soittajat SU'!$D$118:$D$121</c:f>
              <c:numCache>
                <c:formatCode>General</c:formatCode>
                <c:ptCount val="4"/>
                <c:pt idx="0">
                  <c:v>28</c:v>
                </c:pt>
                <c:pt idx="1">
                  <c:v>15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F9-4B1F-8E71-F0F2F82A1B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977491775"/>
        <c:axId val="1614582303"/>
      </c:barChart>
      <c:catAx>
        <c:axId val="1977491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14582303"/>
        <c:crosses val="autoZero"/>
        <c:auto val="1"/>
        <c:lblAlgn val="ctr"/>
        <c:lblOffset val="100"/>
        <c:noMultiLvlLbl val="0"/>
      </c:catAx>
      <c:valAx>
        <c:axId val="161458230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77491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Puhelun</a:t>
            </a:r>
            <a:r>
              <a:rPr lang="fi-FI" baseline="0" dirty="0"/>
              <a:t> lopuksi jätetty palaute kiittävää 97,5%:</a:t>
            </a:r>
            <a:r>
              <a:rPr lang="fi-FI" baseline="0" dirty="0" err="1"/>
              <a:t>ssa</a:t>
            </a:r>
            <a:r>
              <a:rPr lang="fi-FI" baseline="0" dirty="0"/>
              <a:t> soitoista</a:t>
            </a:r>
            <a:endParaRPr lang="fi-F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5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FA0-4F20-8F28-D71AEBD6C2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FA0-4F20-8F28-D71AEBD6C299}"/>
              </c:ext>
            </c:extLst>
          </c:dPt>
          <c:dLbls>
            <c:dLbl>
              <c:idx val="0"/>
              <c:layout>
                <c:manualLayout>
                  <c:x val="-1.8666462273422672E-2"/>
                  <c:y val="-4.98252719394814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97,5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A0-4F20-8F28-D71AEBD6C299}"/>
                </c:ext>
              </c:extLst>
            </c:dLbl>
            <c:dLbl>
              <c:idx val="1"/>
              <c:layout>
                <c:manualLayout>
                  <c:x val="-2.6418538965755942E-2"/>
                  <c:y val="0.3169210155100611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2,5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A0-4F20-8F28-D71AEBD6C2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'soittajat SU'!$G$95:$G$96</c:f>
              <c:strCache>
                <c:ptCount val="2"/>
                <c:pt idx="0">
                  <c:v>kiittävää</c:v>
                </c:pt>
                <c:pt idx="1">
                  <c:v>kriittistä</c:v>
                </c:pt>
              </c:strCache>
            </c:strRef>
          </c:cat>
          <c:val>
            <c:numRef>
              <c:f>'soittajat SU'!$H$95:$H$96</c:f>
              <c:numCache>
                <c:formatCode>General</c:formatCode>
                <c:ptCount val="2"/>
                <c:pt idx="0">
                  <c:v>97.5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A0-4F20-8F28-D71AEBD6C29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/>
              <a:t>Kriisipuhelin: soittoyritykset 2019-21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'määrät koko Suomi'!$B$2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'määrät koko Suomi'!$A$3:$A$14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'määrät koko Suomi'!$B$3:$B$14</c:f>
              <c:numCache>
                <c:formatCode>General</c:formatCode>
                <c:ptCount val="12"/>
                <c:pt idx="0">
                  <c:v>14249</c:v>
                </c:pt>
                <c:pt idx="1">
                  <c:v>13276</c:v>
                </c:pt>
                <c:pt idx="2">
                  <c:v>14468</c:v>
                </c:pt>
                <c:pt idx="3">
                  <c:v>14927</c:v>
                </c:pt>
                <c:pt idx="4">
                  <c:v>16564</c:v>
                </c:pt>
                <c:pt idx="5" formatCode="#,##0">
                  <c:v>15863</c:v>
                </c:pt>
                <c:pt idx="6">
                  <c:v>22744</c:v>
                </c:pt>
                <c:pt idx="7">
                  <c:v>19123</c:v>
                </c:pt>
                <c:pt idx="8">
                  <c:v>18955</c:v>
                </c:pt>
                <c:pt idx="9">
                  <c:v>20019</c:v>
                </c:pt>
                <c:pt idx="10">
                  <c:v>19436</c:v>
                </c:pt>
                <c:pt idx="11" formatCode="#,##0">
                  <c:v>20889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AD-4598-BB91-820ED86DEDFE}"/>
            </c:ext>
          </c:extLst>
        </c:ser>
        <c:ser>
          <c:idx val="1"/>
          <c:order val="1"/>
          <c:tx>
            <c:strRef>
              <c:f>'määrät koko Suomi'!$C$2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5.1837904249711304E-2"/>
                  <c:y val="-8.335261272702549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AD-4598-BB91-820ED86DED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'määrät koko Suomi'!$A$3:$A$14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'määrät koko Suomi'!$C$3:$C$14</c:f>
              <c:numCache>
                <c:formatCode>General</c:formatCode>
                <c:ptCount val="12"/>
                <c:pt idx="0">
                  <c:v>23621</c:v>
                </c:pt>
                <c:pt idx="1">
                  <c:v>20654</c:v>
                </c:pt>
                <c:pt idx="2">
                  <c:v>19838</c:v>
                </c:pt>
                <c:pt idx="3">
                  <c:v>18775</c:v>
                </c:pt>
                <c:pt idx="4">
                  <c:v>22885</c:v>
                </c:pt>
                <c:pt idx="5">
                  <c:v>23007</c:v>
                </c:pt>
                <c:pt idx="6">
                  <c:v>25263</c:v>
                </c:pt>
                <c:pt idx="7">
                  <c:v>27520</c:v>
                </c:pt>
                <c:pt idx="8">
                  <c:v>27058</c:v>
                </c:pt>
                <c:pt idx="9">
                  <c:v>25418</c:v>
                </c:pt>
                <c:pt idx="10">
                  <c:v>23702</c:v>
                </c:pt>
                <c:pt idx="11">
                  <c:v>23240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AD-4598-BB91-820ED86DEDFE}"/>
            </c:ext>
          </c:extLst>
        </c:ser>
        <c:ser>
          <c:idx val="2"/>
          <c:order val="2"/>
          <c:tx>
            <c:strRef>
              <c:f>'määrät koko Suomi'!$D$2</c:f>
              <c:strCache>
                <c:ptCount val="1"/>
                <c:pt idx="0">
                  <c:v>2021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4.9232994536436009E-2"/>
                  <c:y val="-3.7508675727161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AD-4598-BB91-820ED86DEDFE}"/>
                </c:ext>
              </c:extLst>
            </c:dLbl>
            <c:dLbl>
              <c:idx val="9"/>
              <c:layout>
                <c:manualLayout>
                  <c:x val="-5.1837904249711401E-2"/>
                  <c:y val="-2.0838153181756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AD-4598-BB91-820ED86DED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'määrät koko Suomi'!$A$3:$A$14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'määrät koko Suomi'!$D$3:$D$14</c:f>
              <c:numCache>
                <c:formatCode>General</c:formatCode>
                <c:ptCount val="12"/>
                <c:pt idx="0">
                  <c:v>20374</c:v>
                </c:pt>
                <c:pt idx="1">
                  <c:v>21851</c:v>
                </c:pt>
                <c:pt idx="2">
                  <c:v>24015</c:v>
                </c:pt>
                <c:pt idx="3">
                  <c:v>24259</c:v>
                </c:pt>
                <c:pt idx="4">
                  <c:v>26645</c:v>
                </c:pt>
                <c:pt idx="5">
                  <c:v>26438</c:v>
                </c:pt>
                <c:pt idx="6">
                  <c:v>28788</c:v>
                </c:pt>
                <c:pt idx="7" formatCode="0">
                  <c:v>26422</c:v>
                </c:pt>
                <c:pt idx="8">
                  <c:v>23725</c:v>
                </c:pt>
                <c:pt idx="9">
                  <c:v>25612</c:v>
                </c:pt>
                <c:pt idx="10" formatCode="#,##0">
                  <c:v>30463</c:v>
                </c:pt>
                <c:pt idx="11">
                  <c:v>30951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EAD-4598-BB91-820ED86DEDF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91721919"/>
        <c:axId val="1489531823"/>
      </c:lineChart>
      <c:catAx>
        <c:axId val="1491721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89531823"/>
        <c:crosses val="autoZero"/>
        <c:auto val="1"/>
        <c:lblAlgn val="ctr"/>
        <c:lblOffset val="100"/>
        <c:noMultiLvlLbl val="0"/>
      </c:catAx>
      <c:valAx>
        <c:axId val="148953182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91721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000" dirty="0" err="1"/>
              <a:t>Miljoonas</a:t>
            </a:r>
            <a:r>
              <a:rPr lang="fi-FI" sz="2000" dirty="0"/>
              <a:t> vastattu</a:t>
            </a:r>
            <a:r>
              <a:rPr lang="fi-FI" sz="2000" baseline="0" dirty="0"/>
              <a:t> puhelu tuli</a:t>
            </a:r>
            <a:r>
              <a:rPr lang="fi-FI" sz="2000" dirty="0"/>
              <a:t> syyskuussa</a:t>
            </a:r>
            <a:r>
              <a:rPr lang="fi-FI" sz="2000" baseline="0" dirty="0"/>
              <a:t> </a:t>
            </a:r>
            <a:r>
              <a:rPr lang="fi-FI" sz="2000" dirty="0"/>
              <a:t>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2786950687396387"/>
          <c:y val="0.16272694410405478"/>
          <c:w val="0.83987345632620336"/>
          <c:h val="0.73408841803647029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Taul1!$A$2:$A$53</c:f>
              <c:numCache>
                <c:formatCode>General</c:formatCode>
                <c:ptCount val="5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</c:numCache>
            </c:numRef>
          </c:cat>
          <c:val>
            <c:numRef>
              <c:f>Taul1!$B$2:$B$53</c:f>
              <c:numCache>
                <c:formatCode>General</c:formatCode>
                <c:ptCount val="52"/>
                <c:pt idx="0">
                  <c:v>2797</c:v>
                </c:pt>
                <c:pt idx="1">
                  <c:v>4286</c:v>
                </c:pt>
                <c:pt idx="2">
                  <c:v>4500</c:v>
                </c:pt>
                <c:pt idx="3">
                  <c:v>5134</c:v>
                </c:pt>
                <c:pt idx="4">
                  <c:v>5362</c:v>
                </c:pt>
                <c:pt idx="5">
                  <c:v>4502</c:v>
                </c:pt>
                <c:pt idx="6">
                  <c:v>3603</c:v>
                </c:pt>
                <c:pt idx="7">
                  <c:v>4223</c:v>
                </c:pt>
                <c:pt idx="8">
                  <c:v>4972</c:v>
                </c:pt>
                <c:pt idx="9">
                  <c:v>4994</c:v>
                </c:pt>
                <c:pt idx="10">
                  <c:v>5800</c:v>
                </c:pt>
                <c:pt idx="11">
                  <c:v>6644</c:v>
                </c:pt>
                <c:pt idx="12">
                  <c:v>6046</c:v>
                </c:pt>
                <c:pt idx="13">
                  <c:v>6817</c:v>
                </c:pt>
                <c:pt idx="14">
                  <c:v>10500</c:v>
                </c:pt>
                <c:pt idx="15">
                  <c:v>9166</c:v>
                </c:pt>
                <c:pt idx="16">
                  <c:v>8086</c:v>
                </c:pt>
                <c:pt idx="17">
                  <c:v>7924</c:v>
                </c:pt>
                <c:pt idx="18">
                  <c:v>9007</c:v>
                </c:pt>
                <c:pt idx="19">
                  <c:v>8257</c:v>
                </c:pt>
                <c:pt idx="20">
                  <c:v>7538</c:v>
                </c:pt>
                <c:pt idx="21">
                  <c:v>7774</c:v>
                </c:pt>
                <c:pt idx="22">
                  <c:v>9100</c:v>
                </c:pt>
                <c:pt idx="23">
                  <c:v>8719</c:v>
                </c:pt>
                <c:pt idx="24">
                  <c:v>10506</c:v>
                </c:pt>
                <c:pt idx="25">
                  <c:v>11891</c:v>
                </c:pt>
                <c:pt idx="26">
                  <c:v>8248</c:v>
                </c:pt>
                <c:pt idx="27">
                  <c:v>27000</c:v>
                </c:pt>
                <c:pt idx="28">
                  <c:v>28802</c:v>
                </c:pt>
                <c:pt idx="29">
                  <c:v>45275</c:v>
                </c:pt>
                <c:pt idx="30">
                  <c:v>46701</c:v>
                </c:pt>
                <c:pt idx="31">
                  <c:v>46472</c:v>
                </c:pt>
                <c:pt idx="32">
                  <c:v>41371</c:v>
                </c:pt>
                <c:pt idx="33">
                  <c:v>40648</c:v>
                </c:pt>
                <c:pt idx="34">
                  <c:v>38065</c:v>
                </c:pt>
                <c:pt idx="35">
                  <c:v>45281</c:v>
                </c:pt>
                <c:pt idx="36">
                  <c:v>48123</c:v>
                </c:pt>
                <c:pt idx="37">
                  <c:v>50844</c:v>
                </c:pt>
                <c:pt idx="38">
                  <c:v>41831</c:v>
                </c:pt>
                <c:pt idx="39">
                  <c:v>35582</c:v>
                </c:pt>
                <c:pt idx="40">
                  <c:v>33796</c:v>
                </c:pt>
                <c:pt idx="41">
                  <c:v>35862</c:v>
                </c:pt>
                <c:pt idx="42">
                  <c:v>38647</c:v>
                </c:pt>
                <c:pt idx="43">
                  <c:v>43170</c:v>
                </c:pt>
                <c:pt idx="44">
                  <c:v>47078</c:v>
                </c:pt>
                <c:pt idx="45">
                  <c:v>50152</c:v>
                </c:pt>
                <c:pt idx="46">
                  <c:v>49465</c:v>
                </c:pt>
                <c:pt idx="47">
                  <c:v>52702</c:v>
                </c:pt>
                <c:pt idx="48">
                  <c:v>54293</c:v>
                </c:pt>
                <c:pt idx="49">
                  <c:v>57000</c:v>
                </c:pt>
                <c:pt idx="50">
                  <c:v>90072</c:v>
                </c:pt>
                <c:pt idx="51">
                  <c:v>84978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28-4328-A753-4B7DE46BE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3039312"/>
        <c:axId val="1312828192"/>
      </c:lineChart>
      <c:catAx>
        <c:axId val="146303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12828192"/>
        <c:crosses val="autoZero"/>
        <c:auto val="1"/>
        <c:lblAlgn val="ctr"/>
        <c:lblOffset val="100"/>
        <c:noMultiLvlLbl val="0"/>
      </c:catAx>
      <c:valAx>
        <c:axId val="131282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6303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/>
              <a:t>Kriisipuhelin: vastatut soitot 2019-21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9378020009085319E-2"/>
          <c:y val="0.1196053609675458"/>
          <c:w val="0.92327342098929754"/>
          <c:h val="0.76052179078982851"/>
        </c:manualLayout>
      </c:layout>
      <c:lineChart>
        <c:grouping val="standard"/>
        <c:varyColors val="0"/>
        <c:ser>
          <c:idx val="0"/>
          <c:order val="0"/>
          <c:tx>
            <c:strRef>
              <c:f>'määrät koko Suomi'!$B$22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'määrät koko Suomi'!$A$23:$A$34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'määrät koko Suomi'!$B$23:$B$34</c:f>
              <c:numCache>
                <c:formatCode>General</c:formatCode>
                <c:ptCount val="12"/>
                <c:pt idx="0">
                  <c:v>4198</c:v>
                </c:pt>
                <c:pt idx="1">
                  <c:v>3926</c:v>
                </c:pt>
                <c:pt idx="2">
                  <c:v>4552</c:v>
                </c:pt>
                <c:pt idx="3">
                  <c:v>4785</c:v>
                </c:pt>
                <c:pt idx="4">
                  <c:v>5133</c:v>
                </c:pt>
                <c:pt idx="5">
                  <c:v>4476</c:v>
                </c:pt>
                <c:pt idx="6">
                  <c:v>4100</c:v>
                </c:pt>
                <c:pt idx="7">
                  <c:v>5020</c:v>
                </c:pt>
                <c:pt idx="8">
                  <c:v>4765</c:v>
                </c:pt>
                <c:pt idx="9">
                  <c:v>5011</c:v>
                </c:pt>
                <c:pt idx="10">
                  <c:v>5046</c:v>
                </c:pt>
                <c:pt idx="11">
                  <c:v>4869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BD-48D8-AAB9-F6EB044B2DAE}"/>
            </c:ext>
          </c:extLst>
        </c:ser>
        <c:ser>
          <c:idx val="1"/>
          <c:order val="1"/>
          <c:tx>
            <c:strRef>
              <c:f>'määrät koko Suomi'!$C$22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3.3504371951300453E-2"/>
                  <c:y val="8.073557098007579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BD-48D8-AAB9-F6EB044B2D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'määrät koko Suomi'!$A$23:$A$34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'määrät koko Suomi'!$C$23:$C$34</c:f>
              <c:numCache>
                <c:formatCode>General</c:formatCode>
                <c:ptCount val="12"/>
                <c:pt idx="0">
                  <c:v>5798</c:v>
                </c:pt>
                <c:pt idx="1">
                  <c:v>5948</c:v>
                </c:pt>
                <c:pt idx="2">
                  <c:v>7415</c:v>
                </c:pt>
                <c:pt idx="3">
                  <c:v>8823</c:v>
                </c:pt>
                <c:pt idx="4">
                  <c:v>8157</c:v>
                </c:pt>
                <c:pt idx="5">
                  <c:v>7212</c:v>
                </c:pt>
                <c:pt idx="6">
                  <c:v>6558</c:v>
                </c:pt>
                <c:pt idx="7">
                  <c:v>7567</c:v>
                </c:pt>
                <c:pt idx="8">
                  <c:v>7862</c:v>
                </c:pt>
                <c:pt idx="9">
                  <c:v>8032</c:v>
                </c:pt>
                <c:pt idx="10">
                  <c:v>8552</c:v>
                </c:pt>
                <c:pt idx="11">
                  <c:v>7614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BD-48D8-AAB9-F6EB044B2DAE}"/>
            </c:ext>
          </c:extLst>
        </c:ser>
        <c:ser>
          <c:idx val="2"/>
          <c:order val="2"/>
          <c:tx>
            <c:strRef>
              <c:f>'määrät koko Suomi'!$D$22</c:f>
              <c:strCache>
                <c:ptCount val="1"/>
                <c:pt idx="0">
                  <c:v>2021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4.5700293369522041E-2"/>
                  <c:y val="-2.4220671294022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BD-48D8-AAB9-F6EB044B2DAE}"/>
                </c:ext>
              </c:extLst>
            </c:dLbl>
            <c:dLbl>
              <c:idx val="11"/>
              <c:layout>
                <c:manualLayout>
                  <c:x val="-3.3504371951300453E-2"/>
                  <c:y val="-2.4220671294022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BD-48D8-AAB9-F6EB044B2D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'määrät koko Suomi'!$A$23:$A$34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'määrät koko Suomi'!$D$23:$D$34</c:f>
              <c:numCache>
                <c:formatCode>General</c:formatCode>
                <c:ptCount val="12"/>
                <c:pt idx="0">
                  <c:v>6679</c:v>
                </c:pt>
                <c:pt idx="1">
                  <c:v>6525</c:v>
                </c:pt>
                <c:pt idx="2">
                  <c:v>7178</c:v>
                </c:pt>
                <c:pt idx="3">
                  <c:v>6608</c:v>
                </c:pt>
                <c:pt idx="4">
                  <c:v>6847</c:v>
                </c:pt>
                <c:pt idx="5">
                  <c:v>6652</c:v>
                </c:pt>
                <c:pt idx="6">
                  <c:v>7370</c:v>
                </c:pt>
                <c:pt idx="7">
                  <c:v>7255</c:v>
                </c:pt>
                <c:pt idx="8">
                  <c:v>6893</c:v>
                </c:pt>
                <c:pt idx="9">
                  <c:v>7479</c:v>
                </c:pt>
                <c:pt idx="10">
                  <c:v>7685</c:v>
                </c:pt>
                <c:pt idx="11">
                  <c:v>7921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FBD-48D8-AAB9-F6EB044B2D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91699119"/>
        <c:axId val="1489532239"/>
      </c:lineChart>
      <c:catAx>
        <c:axId val="1491699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89532239"/>
        <c:crosses val="autoZero"/>
        <c:auto val="1"/>
        <c:lblAlgn val="ctr"/>
        <c:lblOffset val="100"/>
        <c:noMultiLvlLbl val="0"/>
      </c:catAx>
      <c:valAx>
        <c:axId val="148953223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91699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96516289529184"/>
          <c:y val="0.93388508889398947"/>
          <c:w val="0.30673531622039463"/>
          <c:h val="6.6114911106010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dirty="0"/>
              <a:t>Kriisipuhelin-keskustelut 2020-21 </a:t>
            </a:r>
            <a:br>
              <a:rPr lang="fi-FI" sz="1800" dirty="0"/>
            </a:br>
            <a:r>
              <a:rPr lang="fi-FI" sz="1800" dirty="0"/>
              <a:t>(poistettu tyhjä-, mykkä- ja häiriösoitot; kpl)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'määrät koko Suomi'!$A$44</c:f>
              <c:strCache>
                <c:ptCount val="1"/>
                <c:pt idx="0">
                  <c:v>Kriisipuhelin-keskustelut 2020-21 (poistettu tyhjä-, mykkä- ja häiriösoitot; kpl)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946551954038059E-3"/>
                  <c:y val="0.132788919946548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D6-4397-A0CA-3E8779A292A7}"/>
                </c:ext>
              </c:extLst>
            </c:dLbl>
            <c:dLbl>
              <c:idx val="1"/>
              <c:layout>
                <c:manualLayout>
                  <c:x val="1.4946551954038059E-3"/>
                  <c:y val="0.11716669407048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D6-4397-A0CA-3E8779A292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'määrät koko Suomi'!$B$42:$C$43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'määrät koko Suomi'!$B$44:$C$44</c:f>
              <c:numCache>
                <c:formatCode>General</c:formatCode>
                <c:ptCount val="2"/>
                <c:pt idx="0">
                  <c:v>63942</c:v>
                </c:pt>
                <c:pt idx="1">
                  <c:v>66713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D6-4397-A0CA-3E8779A292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8792831"/>
        <c:axId val="293781951"/>
      </c:barChart>
      <c:catAx>
        <c:axId val="298792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93781951"/>
        <c:crosses val="autoZero"/>
        <c:auto val="1"/>
        <c:lblAlgn val="ctr"/>
        <c:lblOffset val="100"/>
        <c:noMultiLvlLbl val="0"/>
      </c:catAx>
      <c:valAx>
        <c:axId val="293781951"/>
        <c:scaling>
          <c:orientation val="minMax"/>
          <c:max val="7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98792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/>
              <a:t>Soitot ajankohtaisista tapahtumista ja häiriösoitot (kpl) 2020-21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Raportti!$A$8</c:f>
              <c:strCache>
                <c:ptCount val="1"/>
                <c:pt idx="0">
                  <c:v>Häiriösoitto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Raportti!$B$7:$Y$7</c:f>
              <c:strCache>
                <c:ptCount val="24"/>
                <c:pt idx="0">
                  <c:v>2020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2021 tammi</c:v>
                </c:pt>
                <c:pt idx="13">
                  <c:v>helmi</c:v>
                </c:pt>
                <c:pt idx="14">
                  <c:v>maalis</c:v>
                </c:pt>
                <c:pt idx="15">
                  <c:v>huhti</c:v>
                </c:pt>
                <c:pt idx="16">
                  <c:v>touko</c:v>
                </c:pt>
                <c:pt idx="17">
                  <c:v>kesä</c:v>
                </c:pt>
                <c:pt idx="18">
                  <c:v>heinä</c:v>
                </c:pt>
                <c:pt idx="19">
                  <c:v>elo</c:v>
                </c:pt>
                <c:pt idx="20">
                  <c:v>syys</c:v>
                </c:pt>
                <c:pt idx="21">
                  <c:v>loka</c:v>
                </c:pt>
                <c:pt idx="22">
                  <c:v>marras</c:v>
                </c:pt>
                <c:pt idx="23">
                  <c:v>joulu</c:v>
                </c:pt>
              </c:strCache>
            </c:strRef>
          </c:cat>
          <c:val>
            <c:numRef>
              <c:f>Raportti!$B$8:$Y$8</c:f>
              <c:numCache>
                <c:formatCode>General</c:formatCode>
                <c:ptCount val="24"/>
                <c:pt idx="0">
                  <c:v>163</c:v>
                </c:pt>
                <c:pt idx="1">
                  <c:v>109</c:v>
                </c:pt>
                <c:pt idx="2">
                  <c:v>197</c:v>
                </c:pt>
                <c:pt idx="3">
                  <c:v>270</c:v>
                </c:pt>
                <c:pt idx="4">
                  <c:v>239</c:v>
                </c:pt>
                <c:pt idx="5">
                  <c:v>151</c:v>
                </c:pt>
                <c:pt idx="6">
                  <c:v>135</c:v>
                </c:pt>
                <c:pt idx="7">
                  <c:v>164</c:v>
                </c:pt>
                <c:pt idx="8">
                  <c:v>185</c:v>
                </c:pt>
                <c:pt idx="9">
                  <c:v>199</c:v>
                </c:pt>
                <c:pt idx="10">
                  <c:v>191</c:v>
                </c:pt>
                <c:pt idx="11">
                  <c:v>112</c:v>
                </c:pt>
                <c:pt idx="12">
                  <c:v>87</c:v>
                </c:pt>
                <c:pt idx="13">
                  <c:v>119</c:v>
                </c:pt>
                <c:pt idx="14">
                  <c:v>131</c:v>
                </c:pt>
                <c:pt idx="15">
                  <c:v>101</c:v>
                </c:pt>
                <c:pt idx="16">
                  <c:v>99</c:v>
                </c:pt>
                <c:pt idx="17">
                  <c:v>107</c:v>
                </c:pt>
                <c:pt idx="18">
                  <c:v>150</c:v>
                </c:pt>
                <c:pt idx="19">
                  <c:v>110</c:v>
                </c:pt>
                <c:pt idx="20">
                  <c:v>63</c:v>
                </c:pt>
                <c:pt idx="21">
                  <c:v>130</c:v>
                </c:pt>
                <c:pt idx="22">
                  <c:v>164</c:v>
                </c:pt>
                <c:pt idx="23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35-4B00-9F79-0C8B5C755299}"/>
            </c:ext>
          </c:extLst>
        </c:ser>
        <c:ser>
          <c:idx val="1"/>
          <c:order val="1"/>
          <c:tx>
            <c:strRef>
              <c:f>Raportti!$A$9</c:f>
              <c:strCache>
                <c:ptCount val="1"/>
                <c:pt idx="0">
                  <c:v>Uutistapahtuma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Raportti!$B$7:$Y$7</c:f>
              <c:strCache>
                <c:ptCount val="24"/>
                <c:pt idx="0">
                  <c:v>2020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2021 tammi</c:v>
                </c:pt>
                <c:pt idx="13">
                  <c:v>helmi</c:v>
                </c:pt>
                <c:pt idx="14">
                  <c:v>maalis</c:v>
                </c:pt>
                <c:pt idx="15">
                  <c:v>huhti</c:v>
                </c:pt>
                <c:pt idx="16">
                  <c:v>touko</c:v>
                </c:pt>
                <c:pt idx="17">
                  <c:v>kesä</c:v>
                </c:pt>
                <c:pt idx="18">
                  <c:v>heinä</c:v>
                </c:pt>
                <c:pt idx="19">
                  <c:v>elo</c:v>
                </c:pt>
                <c:pt idx="20">
                  <c:v>syys</c:v>
                </c:pt>
                <c:pt idx="21">
                  <c:v>loka</c:v>
                </c:pt>
                <c:pt idx="22">
                  <c:v>marras</c:v>
                </c:pt>
                <c:pt idx="23">
                  <c:v>joulu</c:v>
                </c:pt>
              </c:strCache>
            </c:strRef>
          </c:cat>
          <c:val>
            <c:numRef>
              <c:f>Raportti!$B$9:$Y$9</c:f>
              <c:numCache>
                <c:formatCode>General</c:formatCode>
                <c:ptCount val="24"/>
                <c:pt idx="0">
                  <c:v>14</c:v>
                </c:pt>
                <c:pt idx="1">
                  <c:v>20</c:v>
                </c:pt>
                <c:pt idx="2">
                  <c:v>879</c:v>
                </c:pt>
                <c:pt idx="3">
                  <c:v>779</c:v>
                </c:pt>
                <c:pt idx="4">
                  <c:v>279</c:v>
                </c:pt>
                <c:pt idx="5">
                  <c:v>98</c:v>
                </c:pt>
                <c:pt idx="6">
                  <c:v>48</c:v>
                </c:pt>
                <c:pt idx="7">
                  <c:v>125</c:v>
                </c:pt>
                <c:pt idx="8">
                  <c:v>71</c:v>
                </c:pt>
                <c:pt idx="9">
                  <c:v>427</c:v>
                </c:pt>
                <c:pt idx="10">
                  <c:v>183</c:v>
                </c:pt>
                <c:pt idx="11">
                  <c:v>158</c:v>
                </c:pt>
                <c:pt idx="12">
                  <c:v>123</c:v>
                </c:pt>
                <c:pt idx="13">
                  <c:v>162</c:v>
                </c:pt>
                <c:pt idx="14">
                  <c:v>232</c:v>
                </c:pt>
                <c:pt idx="15">
                  <c:v>98</c:v>
                </c:pt>
                <c:pt idx="16">
                  <c:v>83</c:v>
                </c:pt>
                <c:pt idx="17">
                  <c:v>35</c:v>
                </c:pt>
                <c:pt idx="18">
                  <c:v>55</c:v>
                </c:pt>
                <c:pt idx="19">
                  <c:v>109</c:v>
                </c:pt>
                <c:pt idx="20">
                  <c:v>41</c:v>
                </c:pt>
                <c:pt idx="21">
                  <c:v>47</c:v>
                </c:pt>
                <c:pt idx="22">
                  <c:v>48</c:v>
                </c:pt>
                <c:pt idx="23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35-4B00-9F79-0C8B5C755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5932271"/>
        <c:axId val="1718875807"/>
      </c:areaChart>
      <c:catAx>
        <c:axId val="16159322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18875807"/>
        <c:crosses val="autoZero"/>
        <c:auto val="1"/>
        <c:lblAlgn val="ctr"/>
        <c:lblOffset val="100"/>
        <c:noMultiLvlLbl val="0"/>
      </c:catAx>
      <c:valAx>
        <c:axId val="1718875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1593227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i-FI" sz="1800"/>
              <a:t>Soittoyritysten määrä Kriisipuhelimen kielilinjoilla 2018-21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'kaikki linjat'!$N$3</c:f>
              <c:strCache>
                <c:ptCount val="1"/>
                <c:pt idx="0">
                  <c:v>ruotsinkielinen linja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'kaikki linjat'!$O$2:$R$2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'kaikki linjat'!$O$3:$R$3</c:f>
              <c:numCache>
                <c:formatCode>General</c:formatCode>
                <c:ptCount val="4"/>
                <c:pt idx="1">
                  <c:v>520</c:v>
                </c:pt>
                <c:pt idx="2">
                  <c:v>1071</c:v>
                </c:pt>
                <c:pt idx="3">
                  <c:v>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A-4BD5-909A-9B6AD3C4B71D}"/>
            </c:ext>
          </c:extLst>
        </c:ser>
        <c:ser>
          <c:idx val="1"/>
          <c:order val="1"/>
          <c:tx>
            <c:strRef>
              <c:f>'kaikki linjat'!$N$4</c:f>
              <c:strCache>
                <c:ptCount val="1"/>
                <c:pt idx="0">
                  <c:v>arabian-/englanninkielinen linja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'kaikki linjat'!$O$2:$R$2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'kaikki linjat'!$O$4:$R$4</c:f>
              <c:numCache>
                <c:formatCode>General</c:formatCode>
                <c:ptCount val="4"/>
                <c:pt idx="0">
                  <c:v>557</c:v>
                </c:pt>
                <c:pt idx="1">
                  <c:v>667</c:v>
                </c:pt>
                <c:pt idx="2">
                  <c:v>1146</c:v>
                </c:pt>
                <c:pt idx="3">
                  <c:v>1297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1A-4BD5-909A-9B6AD3C4B7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448259823"/>
        <c:axId val="1396192127"/>
      </c:barChart>
      <c:catAx>
        <c:axId val="1448259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96192127"/>
        <c:crosses val="autoZero"/>
        <c:auto val="1"/>
        <c:lblAlgn val="ctr"/>
        <c:lblOffset val="100"/>
        <c:noMultiLvlLbl val="0"/>
      </c:catAx>
      <c:valAx>
        <c:axId val="1396192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48259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021820783137717E-2"/>
          <c:y val="0.90334217915181136"/>
          <c:w val="0.86595635843372454"/>
          <c:h val="9.6657820848188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syyt SU'!$B$2</c:f>
              <c:strCache>
                <c:ptCount val="1"/>
                <c:pt idx="0">
                  <c:v>6 kk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syyt SU'!$A$3:$A$8</c:f>
              <c:strCache>
                <c:ptCount val="6"/>
                <c:pt idx="0">
                  <c:v>yksinäisyys</c:v>
                </c:pt>
                <c:pt idx="1">
                  <c:v>paha olo</c:v>
                </c:pt>
                <c:pt idx="2">
                  <c:v>ihmissuhdeongelma</c:v>
                </c:pt>
                <c:pt idx="3">
                  <c:v>arjessa selviytymisen ongelmat</c:v>
                </c:pt>
                <c:pt idx="4">
                  <c:v>oma sairaus</c:v>
                </c:pt>
                <c:pt idx="5">
                  <c:v>itsetuhoisuus</c:v>
                </c:pt>
              </c:strCache>
            </c:strRef>
          </c:cat>
          <c:val>
            <c:numRef>
              <c:f>' syyt SU'!$B$3:$B$8</c:f>
              <c:numCache>
                <c:formatCode>General</c:formatCode>
                <c:ptCount val="6"/>
                <c:pt idx="0">
                  <c:v>6</c:v>
                </c:pt>
                <c:pt idx="1">
                  <c:v>13</c:v>
                </c:pt>
                <c:pt idx="2">
                  <c:v>15</c:v>
                </c:pt>
                <c:pt idx="3">
                  <c:v>10</c:v>
                </c:pt>
                <c:pt idx="4">
                  <c:v>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C-4DC0-9D00-FFB6D9B4C5B5}"/>
            </c:ext>
          </c:extLst>
        </c:ser>
        <c:ser>
          <c:idx val="1"/>
          <c:order val="1"/>
          <c:tx>
            <c:strRef>
              <c:f>' syyt SU'!$C$2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syyt SU'!$A$3:$A$8</c:f>
              <c:strCache>
                <c:ptCount val="6"/>
                <c:pt idx="0">
                  <c:v>yksinäisyys</c:v>
                </c:pt>
                <c:pt idx="1">
                  <c:v>paha olo</c:v>
                </c:pt>
                <c:pt idx="2">
                  <c:v>ihmissuhdeongelma</c:v>
                </c:pt>
                <c:pt idx="3">
                  <c:v>arjessa selviytymisen ongelmat</c:v>
                </c:pt>
                <c:pt idx="4">
                  <c:v>oma sairaus</c:v>
                </c:pt>
                <c:pt idx="5">
                  <c:v>itsetuhoisuus</c:v>
                </c:pt>
              </c:strCache>
            </c:strRef>
          </c:cat>
          <c:val>
            <c:numRef>
              <c:f>' syyt SU'!$C$3:$C$8</c:f>
              <c:numCache>
                <c:formatCode>General</c:formatCode>
                <c:ptCount val="6"/>
                <c:pt idx="0">
                  <c:v>6</c:v>
                </c:pt>
                <c:pt idx="1">
                  <c:v>15</c:v>
                </c:pt>
                <c:pt idx="2">
                  <c:v>13</c:v>
                </c:pt>
                <c:pt idx="3">
                  <c:v>10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8C-4DC0-9D00-FFB6D9B4C5B5}"/>
            </c:ext>
          </c:extLst>
        </c:ser>
        <c:ser>
          <c:idx val="2"/>
          <c:order val="2"/>
          <c:tx>
            <c:strRef>
              <c:f>' syyt SU'!$D$2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syyt SU'!$A$3:$A$8</c:f>
              <c:strCache>
                <c:ptCount val="6"/>
                <c:pt idx="0">
                  <c:v>yksinäisyys</c:v>
                </c:pt>
                <c:pt idx="1">
                  <c:v>paha olo</c:v>
                </c:pt>
                <c:pt idx="2">
                  <c:v>ihmissuhdeongelma</c:v>
                </c:pt>
                <c:pt idx="3">
                  <c:v>arjessa selviytymisen ongelmat</c:v>
                </c:pt>
                <c:pt idx="4">
                  <c:v>oma sairaus</c:v>
                </c:pt>
                <c:pt idx="5">
                  <c:v>itsetuhoisuus</c:v>
                </c:pt>
              </c:strCache>
            </c:strRef>
          </c:cat>
          <c:val>
            <c:numRef>
              <c:f>' syyt SU'!$D$3:$D$8</c:f>
              <c:numCache>
                <c:formatCode>General</c:formatCode>
                <c:ptCount val="6"/>
                <c:pt idx="0">
                  <c:v>6</c:v>
                </c:pt>
                <c:pt idx="1">
                  <c:v>16</c:v>
                </c:pt>
                <c:pt idx="2">
                  <c:v>14</c:v>
                </c:pt>
                <c:pt idx="3">
                  <c:v>11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8C-4DC0-9D00-FFB6D9B4C5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0231231"/>
        <c:axId val="117374063"/>
      </c:barChart>
      <c:catAx>
        <c:axId val="189023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7374063"/>
        <c:crosses val="autoZero"/>
        <c:auto val="1"/>
        <c:lblAlgn val="ctr"/>
        <c:lblOffset val="100"/>
        <c:noMultiLvlLbl val="0"/>
      </c:catAx>
      <c:valAx>
        <c:axId val="11737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90231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i-FI" sz="1600" b="0" i="0" baseline="0">
                <a:effectLst/>
              </a:rPr>
              <a:t>Keskeiset soiton syyt 2021 miehillä ja naisilla</a:t>
            </a:r>
            <a:endParaRPr lang="fi-FI" sz="16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Raportti!$B$1</c:f>
              <c:strCache>
                <c:ptCount val="1"/>
                <c:pt idx="0">
                  <c:v>Mies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Raportti!$A$2:$A$12</c:f>
              <c:strCache>
                <c:ptCount val="11"/>
                <c:pt idx="0">
                  <c:v>Arjessa selviytymiseen liittyvät ongelmat</c:v>
                </c:pt>
                <c:pt idx="1">
                  <c:v>Huoli läheisestä</c:v>
                </c:pt>
                <c:pt idx="2">
                  <c:v>Ihmissuhdeongelmat</c:v>
                </c:pt>
                <c:pt idx="3">
                  <c:v>Itsetuhoisuus</c:v>
                </c:pt>
                <c:pt idx="4">
                  <c:v>Läheisen kuolema</c:v>
                </c:pt>
                <c:pt idx="5">
                  <c:v>Omaan sairauteen liittyvä kriisi</c:v>
                </c:pt>
                <c:pt idx="6">
                  <c:v>Riippuvuus</c:v>
                </c:pt>
                <c:pt idx="7">
                  <c:v>Paha olo</c:v>
                </c:pt>
                <c:pt idx="8">
                  <c:v>Uutistapahtuma</c:v>
                </c:pt>
                <c:pt idx="9">
                  <c:v>Väkivalta</c:v>
                </c:pt>
                <c:pt idx="10">
                  <c:v>Yksinäisyys</c:v>
                </c:pt>
              </c:strCache>
            </c:strRef>
          </c:cat>
          <c:val>
            <c:numRef>
              <c:f>Raportti!$B$2:$B$12</c:f>
              <c:numCache>
                <c:formatCode>General</c:formatCode>
                <c:ptCount val="11"/>
                <c:pt idx="0">
                  <c:v>3041</c:v>
                </c:pt>
                <c:pt idx="1">
                  <c:v>946</c:v>
                </c:pt>
                <c:pt idx="2">
                  <c:v>3399</c:v>
                </c:pt>
                <c:pt idx="3">
                  <c:v>2008</c:v>
                </c:pt>
                <c:pt idx="4">
                  <c:v>724</c:v>
                </c:pt>
                <c:pt idx="5">
                  <c:v>2038</c:v>
                </c:pt>
                <c:pt idx="6">
                  <c:v>1279</c:v>
                </c:pt>
                <c:pt idx="7">
                  <c:v>4503</c:v>
                </c:pt>
                <c:pt idx="8">
                  <c:v>330</c:v>
                </c:pt>
                <c:pt idx="9">
                  <c:v>316</c:v>
                </c:pt>
                <c:pt idx="10">
                  <c:v>2009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B0-4490-A294-510CBBF6A46A}"/>
            </c:ext>
          </c:extLst>
        </c:ser>
        <c:ser>
          <c:idx val="1"/>
          <c:order val="1"/>
          <c:tx>
            <c:strRef>
              <c:f>Raportti!$C$1</c:f>
              <c:strCache>
                <c:ptCount val="1"/>
                <c:pt idx="0">
                  <c:v>Nainen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Raportti!$A$2:$A$12</c:f>
              <c:strCache>
                <c:ptCount val="11"/>
                <c:pt idx="0">
                  <c:v>Arjessa selviytymiseen liittyvät ongelmat</c:v>
                </c:pt>
                <c:pt idx="1">
                  <c:v>Huoli läheisestä</c:v>
                </c:pt>
                <c:pt idx="2">
                  <c:v>Ihmissuhdeongelmat</c:v>
                </c:pt>
                <c:pt idx="3">
                  <c:v>Itsetuhoisuus</c:v>
                </c:pt>
                <c:pt idx="4">
                  <c:v>Läheisen kuolema</c:v>
                </c:pt>
                <c:pt idx="5">
                  <c:v>Omaan sairauteen liittyvä kriisi</c:v>
                </c:pt>
                <c:pt idx="6">
                  <c:v>Riippuvuus</c:v>
                </c:pt>
                <c:pt idx="7">
                  <c:v>Paha olo</c:v>
                </c:pt>
                <c:pt idx="8">
                  <c:v>Uutistapahtuma</c:v>
                </c:pt>
                <c:pt idx="9">
                  <c:v>Väkivalta</c:v>
                </c:pt>
                <c:pt idx="10">
                  <c:v>Yksinäisyys</c:v>
                </c:pt>
              </c:strCache>
            </c:strRef>
          </c:cat>
          <c:val>
            <c:numRef>
              <c:f>Raportti!$C$2:$C$12</c:f>
              <c:numCache>
                <c:formatCode>General</c:formatCode>
                <c:ptCount val="11"/>
                <c:pt idx="0">
                  <c:v>7318</c:v>
                </c:pt>
                <c:pt idx="1">
                  <c:v>3808</c:v>
                </c:pt>
                <c:pt idx="2">
                  <c:v>9605</c:v>
                </c:pt>
                <c:pt idx="3">
                  <c:v>4004</c:v>
                </c:pt>
                <c:pt idx="4">
                  <c:v>1603</c:v>
                </c:pt>
                <c:pt idx="5">
                  <c:v>4322</c:v>
                </c:pt>
                <c:pt idx="6">
                  <c:v>745</c:v>
                </c:pt>
                <c:pt idx="7">
                  <c:v>10419</c:v>
                </c:pt>
                <c:pt idx="8">
                  <c:v>819</c:v>
                </c:pt>
                <c:pt idx="9">
                  <c:v>1139</c:v>
                </c:pt>
                <c:pt idx="10">
                  <c:v>3576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B0-4490-A294-510CBBF6A4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090653536"/>
        <c:axId val="1178969040"/>
      </c:barChart>
      <c:catAx>
        <c:axId val="109065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78969040"/>
        <c:crosses val="autoZero"/>
        <c:auto val="1"/>
        <c:lblAlgn val="ctr"/>
        <c:lblOffset val="100"/>
        <c:noMultiLvlLbl val="0"/>
      </c:catAx>
      <c:valAx>
        <c:axId val="11789690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9065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dirty="0"/>
              <a:t>itsetuhoisuus Kriisipuhelin-keskusteluissa</a:t>
            </a:r>
            <a:r>
              <a:rPr lang="fi-FI" sz="1800" baseline="0" dirty="0"/>
              <a:t> / </a:t>
            </a:r>
            <a:r>
              <a:rPr lang="fi-FI" sz="1800" dirty="0"/>
              <a:t>vrk (kpl)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3.5855320775146887E-2"/>
          <c:y val="9.3572754988476614E-2"/>
          <c:w val="0.94020586798619787"/>
          <c:h val="0.81345615594368659"/>
        </c:manualLayout>
      </c:layout>
      <c:lineChart>
        <c:grouping val="standard"/>
        <c:varyColors val="0"/>
        <c:ser>
          <c:idx val="0"/>
          <c:order val="0"/>
          <c:tx>
            <c:strRef>
              <c:f>' syyt SU'!$B$35</c:f>
              <c:strCache>
                <c:ptCount val="1"/>
                <c:pt idx="0">
                  <c:v>itsetuhoiset keskustelut/vrk (kpl)</c:v>
                </c:pt>
              </c:strCache>
            </c:strRef>
          </c:tx>
          <c:spPr>
            <a:ln w="571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090831715747292E-2"/>
                  <c:y val="-2.86001638541670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2A-4187-9745-BEC4CBB86A27}"/>
                </c:ext>
              </c:extLst>
            </c:dLbl>
            <c:dLbl>
              <c:idx val="10"/>
              <c:layout>
                <c:manualLayout>
                  <c:x val="-5.8027777777777678E-2"/>
                  <c:y val="3.7037037037037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2A-4187-9745-BEC4CBB86A27}"/>
                </c:ext>
              </c:extLst>
            </c:dLbl>
            <c:dLbl>
              <c:idx val="11"/>
              <c:layout>
                <c:manualLayout>
                  <c:x val="-3.2621090377130832E-2"/>
                  <c:y val="-2.57401474687503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2A-4187-9745-BEC4CBB86A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 syyt SU'!$C$34:$N$34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 syyt SU'!$C$35:$N$35</c:f>
              <c:numCache>
                <c:formatCode>General</c:formatCode>
                <c:ptCount val="12"/>
                <c:pt idx="0">
                  <c:v>2.5</c:v>
                </c:pt>
                <c:pt idx="1">
                  <c:v>2.1</c:v>
                </c:pt>
                <c:pt idx="2">
                  <c:v>3.4</c:v>
                </c:pt>
                <c:pt idx="3">
                  <c:v>3.8</c:v>
                </c:pt>
                <c:pt idx="4">
                  <c:v>5.3</c:v>
                </c:pt>
                <c:pt idx="5">
                  <c:v>5.3</c:v>
                </c:pt>
                <c:pt idx="6">
                  <c:v>5.9</c:v>
                </c:pt>
                <c:pt idx="7">
                  <c:v>7.2</c:v>
                </c:pt>
                <c:pt idx="8">
                  <c:v>9</c:v>
                </c:pt>
                <c:pt idx="9">
                  <c:v>9.3000000000000007</c:v>
                </c:pt>
                <c:pt idx="10">
                  <c:v>16.3</c:v>
                </c:pt>
                <c:pt idx="11">
                  <c:v>16.600000000000001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2A-4187-9745-BEC4CBB86A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7928592"/>
        <c:axId val="112416784"/>
      </c:lineChart>
      <c:catAx>
        <c:axId val="13792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416784"/>
        <c:crosses val="autoZero"/>
        <c:auto val="1"/>
        <c:lblAlgn val="ctr"/>
        <c:lblOffset val="100"/>
        <c:noMultiLvlLbl val="0"/>
      </c:catAx>
      <c:valAx>
        <c:axId val="1124167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92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8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>
        <a:lumMod val="50000"/>
      </cs:styleClr>
    </cs:fontRef>
    <cs:defRPr sz="10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74000"/>
        </a:schemeClr>
      </a:solidFill>
      <a:effectLst>
        <a:innerShdw blurRad="114300">
          <a:schemeClr val="phClr">
            <a:lumMod val="75000"/>
          </a:schemeClr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74000"/>
        </a:schemeClr>
      </a:solidFill>
      <a:effectLst>
        <a:innerShdw blurRad="114300">
          <a:schemeClr val="phClr">
            <a:lumMod val="75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0.12386</cdr:y>
    </cdr:from>
    <cdr:to>
      <cdr:x>0.34016</cdr:x>
      <cdr:y>0.69067</cdr:y>
    </cdr:to>
    <cdr:sp macro="" textlink="">
      <cdr:nvSpPr>
        <cdr:cNvPr id="2" name="Ellipsi 1">
          <a:extLst xmlns:a="http://schemas.openxmlformats.org/drawingml/2006/main">
            <a:ext uri="{FF2B5EF4-FFF2-40B4-BE49-F238E27FC236}">
              <a16:creationId xmlns:a16="http://schemas.microsoft.com/office/drawing/2014/main" id="{BB552BF1-3DF4-47F8-8AE5-448F44FDCA46}"/>
            </a:ext>
          </a:extLst>
        </cdr:cNvPr>
        <cdr:cNvSpPr/>
      </cdr:nvSpPr>
      <cdr:spPr>
        <a:xfrm xmlns:a="http://schemas.openxmlformats.org/drawingml/2006/main">
          <a:off x="-467544" y="550006"/>
          <a:ext cx="2767842" cy="2516957"/>
        </a:xfrm>
        <a:prstGeom xmlns:a="http://schemas.openxmlformats.org/drawingml/2006/main" prst="ellipse">
          <a:avLst/>
        </a:prstGeom>
        <a:solidFill xmlns:a="http://schemas.openxmlformats.org/drawingml/2006/main">
          <a:srgbClr val="00E13C"/>
        </a:solidFill>
        <a:ln xmlns:a="http://schemas.openxmlformats.org/drawingml/2006/main" w="12700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rtlCol="0" anchor="ctr"/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dirty="0">
              <a:solidFill>
                <a:schemeClr val="bg1"/>
              </a:solidFill>
              <a:cs typeface="Calibri"/>
            </a:rPr>
            <a:t>Soittaja </a:t>
          </a:r>
        </a:p>
        <a:p xmlns:a="http://schemas.openxmlformats.org/drawingml/2006/main">
          <a:pPr algn="ctr"/>
          <a:r>
            <a:rPr lang="fi-FI" dirty="0">
              <a:solidFill>
                <a:schemeClr val="bg1"/>
              </a:solidFill>
              <a:cs typeface="Calibri"/>
            </a:rPr>
            <a:t>sanoi 2021 puhelun päätteeksi </a:t>
          </a:r>
          <a:r>
            <a:rPr lang="fi-FI" b="1" dirty="0">
              <a:solidFill>
                <a:schemeClr val="tx1"/>
              </a:solidFill>
              <a:cs typeface="Calibri"/>
            </a:rPr>
            <a:t>1780</a:t>
          </a:r>
          <a:r>
            <a:rPr lang="fi-FI" dirty="0">
              <a:solidFill>
                <a:schemeClr val="bg1"/>
              </a:solidFill>
              <a:cs typeface="Calibri"/>
            </a:rPr>
            <a:t> kertaa</a:t>
          </a:r>
          <a:r>
            <a:rPr lang="fi-FI" dirty="0"/>
            <a:t>, ettei aio satuttaa itseään / tehdä itsemurhaa. 2020 luku oli 1905.</a:t>
          </a:r>
          <a:endParaRPr lang="fi-FI" b="1" dirty="0">
            <a:solidFill>
              <a:schemeClr val="bg1"/>
            </a:solidFill>
            <a:cs typeface="Calibri"/>
          </a:endParaRPr>
        </a:p>
        <a:p xmlns:a="http://schemas.openxmlformats.org/drawingml/2006/main">
          <a:pPr algn="ctr"/>
          <a:endParaRPr lang="fi-FI" dirty="0">
            <a:solidFill>
              <a:schemeClr val="tx2"/>
            </a:solidFill>
            <a:cs typeface="Calibri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819" cy="51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584" y="0"/>
            <a:ext cx="3077818" cy="51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839"/>
            <a:ext cx="3077819" cy="51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584" y="9720839"/>
            <a:ext cx="3077818" cy="51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0F10A5D5-2882-4F18-8D39-0D6028CAC1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744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819" cy="51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584" y="0"/>
            <a:ext cx="3077818" cy="51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905" y="4861237"/>
            <a:ext cx="5682254" cy="460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839"/>
            <a:ext cx="3077819" cy="51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584" y="9720839"/>
            <a:ext cx="3077818" cy="51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9C3C570B-1D42-4635-B116-56C91894A1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5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AB6F5-9A4B-2B47-8F41-4A749788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6979597" cy="999217"/>
          </a:xfrm>
        </p:spPr>
        <p:txBody>
          <a:bodyPr anchor="t">
            <a:normAutofit/>
          </a:bodyPr>
          <a:lstStyle>
            <a:lvl1pPr>
              <a:lnSpc>
                <a:spcPts val="2700"/>
              </a:lnSpc>
              <a:defRPr sz="2700" b="1" i="0"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79BC6B1-F050-B84E-9988-364A3E8F2B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4285" y="1721285"/>
            <a:ext cx="7432475" cy="45212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00F23A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F23A"/>
              </a:buClr>
              <a:defRPr sz="15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F23A"/>
              </a:buClr>
              <a:defRPr sz="135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F23A"/>
              </a:buClr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F23A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989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D07D80-68F1-D94E-8D26-9E460238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6979597" cy="999217"/>
          </a:xfrm>
        </p:spPr>
        <p:txBody>
          <a:bodyPr anchor="t">
            <a:normAutofit/>
          </a:bodyPr>
          <a:lstStyle>
            <a:lvl1pPr>
              <a:lnSpc>
                <a:spcPts val="2700"/>
              </a:lnSpc>
              <a:defRPr sz="2700" b="1" i="0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3ED8A88-A893-CF46-8292-A8A4EBE90D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4285" y="1721285"/>
            <a:ext cx="7432475" cy="45212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5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35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0253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2DAB30-C8B1-1B45-B697-DA21B84F8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6979597" cy="999217"/>
          </a:xfrm>
        </p:spPr>
        <p:txBody>
          <a:bodyPr anchor="t">
            <a:normAutofit/>
          </a:bodyPr>
          <a:lstStyle>
            <a:lvl1pPr>
              <a:lnSpc>
                <a:spcPts val="2700"/>
              </a:lnSpc>
              <a:defRPr sz="2700" b="1" i="0"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976992-187F-7A40-8E0C-A37D77A4A3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4285" y="1721285"/>
            <a:ext cx="3637715" cy="45212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5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35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555C9D8-E627-C049-B695-C54FEB7432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9035" y="1721285"/>
            <a:ext cx="3637715" cy="45212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5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35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06547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AB6F5-9A4B-2B47-8F41-4A749788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37" y="1704923"/>
            <a:ext cx="6979597" cy="3448155"/>
          </a:xfrm>
        </p:spPr>
        <p:txBody>
          <a:bodyPr anchor="ctr">
            <a:normAutofit/>
          </a:bodyPr>
          <a:lstStyle>
            <a:lvl1pPr>
              <a:lnSpc>
                <a:spcPts val="2700"/>
              </a:lnSpc>
              <a:defRPr sz="2700" b="1" i="0"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68230-B079-BD43-9168-14687771DC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35427" y="5153077"/>
            <a:ext cx="2715033" cy="465138"/>
          </a:xfrm>
        </p:spPr>
        <p:txBody>
          <a:bodyPr anchor="ctr">
            <a:noAutofit/>
          </a:bodyPr>
          <a:lstStyle>
            <a:lvl1pPr marL="0" indent="0" algn="r">
              <a:buNone/>
              <a:defRPr sz="1350">
                <a:solidFill>
                  <a:schemeClr val="accent1"/>
                </a:solidFill>
              </a:defRPr>
            </a:lvl1pPr>
            <a:lvl2pPr marL="342900" indent="0" algn="r">
              <a:buNone/>
              <a:defRPr sz="1050"/>
            </a:lvl2pPr>
            <a:lvl3pPr marL="685800" indent="0" algn="r">
              <a:buNone/>
              <a:defRPr sz="900"/>
            </a:lvl3pPr>
            <a:lvl4pPr marL="1028700" indent="0" algn="r">
              <a:buNone/>
              <a:defRPr sz="825"/>
            </a:lvl4pPr>
            <a:lvl5pPr marL="1371600" indent="0" algn="r">
              <a:buNone/>
              <a:defRPr sz="825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073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42727F8D-ECBE-7343-ABD8-29B65D32CA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3159922" y="762001"/>
            <a:ext cx="6345244" cy="5959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9AB6F5-9A4B-2B47-8F41-4A749788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6979597" cy="999217"/>
          </a:xfrm>
        </p:spPr>
        <p:txBody>
          <a:bodyPr anchor="t">
            <a:normAutofit/>
          </a:bodyPr>
          <a:lstStyle>
            <a:lvl1pPr>
              <a:lnSpc>
                <a:spcPts val="2700"/>
              </a:lnSpc>
              <a:defRPr sz="2700" b="1" i="0"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79BC6B1-F050-B84E-9988-364A3E8F2B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4285" y="1721285"/>
            <a:ext cx="7432475" cy="45212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5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35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24877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606410E-1CB6-1044-BAA4-BCB7F89D26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3136" y="1193889"/>
            <a:ext cx="11225067" cy="4470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9AB6F5-9A4B-2B47-8F41-4A749788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6979597" cy="999217"/>
          </a:xfrm>
        </p:spPr>
        <p:txBody>
          <a:bodyPr anchor="t">
            <a:normAutofit/>
          </a:bodyPr>
          <a:lstStyle>
            <a:lvl1pPr>
              <a:lnSpc>
                <a:spcPts val="2700"/>
              </a:lnSpc>
              <a:defRPr sz="2700" b="1" i="0"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79BC6B1-F050-B84E-9988-364A3E8F2B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4285" y="1721285"/>
            <a:ext cx="7432475" cy="45212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5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35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54255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3E65ED-6176-214C-99D3-7431E7A0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6979597" cy="999217"/>
          </a:xfrm>
        </p:spPr>
        <p:txBody>
          <a:bodyPr anchor="t">
            <a:normAutofit/>
          </a:bodyPr>
          <a:lstStyle>
            <a:lvl1pPr>
              <a:lnSpc>
                <a:spcPts val="2700"/>
              </a:lnSpc>
              <a:defRPr sz="2700" b="1" i="0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725C6AD-FF28-D64F-8F01-E3323D9FD4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4285" y="1721285"/>
            <a:ext cx="7432475" cy="229191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5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35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AF863DA-25C4-9D49-B85F-CC64FBB2B2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91" y="3193268"/>
            <a:ext cx="8462819" cy="33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3595EF2-A53A-0343-93BE-13AC9FE081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0500" y="0"/>
            <a:ext cx="5143500" cy="6858000"/>
          </a:xfrm>
        </p:spPr>
        <p:txBody>
          <a:bodyPr/>
          <a:lstStyle/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AB6F5-9A4B-2B47-8F41-4A749788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24" y="2385359"/>
            <a:ext cx="2752794" cy="2087282"/>
          </a:xfrm>
        </p:spPr>
        <p:txBody>
          <a:bodyPr anchor="ctr">
            <a:normAutofit/>
          </a:bodyPr>
          <a:lstStyle>
            <a:lvl1pPr>
              <a:lnSpc>
                <a:spcPts val="2700"/>
              </a:lnSpc>
              <a:defRPr sz="2700" b="1" i="0"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83380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3595EF2-A53A-0343-93BE-13AC9FE081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766510"/>
            <a:ext cx="4572000" cy="4466645"/>
          </a:xfrm>
        </p:spPr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F919555-2602-6A42-8DC5-A517697B54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382210"/>
            <a:ext cx="4572000" cy="4466645"/>
          </a:xfrm>
        </p:spPr>
        <p:txBody>
          <a:bodyPr/>
          <a:lstStyle/>
          <a:p>
            <a:endParaRPr lang="en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0168F7-4C2B-CD44-BF69-FC5A9AC46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3086" y="4984572"/>
            <a:ext cx="3050381" cy="126008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  <a:lvl2pPr marL="342900" indent="0" algn="ctr">
              <a:buNone/>
              <a:defRPr sz="2400" b="1">
                <a:latin typeface="+mn-lt"/>
              </a:defRPr>
            </a:lvl2pPr>
            <a:lvl3pPr marL="685800" indent="0" algn="ctr">
              <a:buNone/>
              <a:defRPr sz="2400" b="1">
                <a:latin typeface="+mn-lt"/>
              </a:defRPr>
            </a:lvl3pPr>
            <a:lvl4pPr marL="1028700" indent="0" algn="ctr">
              <a:buNone/>
              <a:defRPr sz="2400" b="1">
                <a:latin typeface="+mn-lt"/>
              </a:defRPr>
            </a:lvl4pPr>
            <a:lvl5pPr marL="1371600" indent="0" algn="ctr">
              <a:buNone/>
              <a:defRPr sz="2400" b="1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FI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C8EF6DB-4460-5443-BC11-E4F9E5F3EB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0534" y="382209"/>
            <a:ext cx="3050381" cy="126008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  <a:lvl2pPr marL="342900" indent="0" algn="ctr">
              <a:buNone/>
              <a:defRPr sz="2400" b="1">
                <a:latin typeface="+mn-lt"/>
              </a:defRPr>
            </a:lvl2pPr>
            <a:lvl3pPr marL="685800" indent="0" algn="ctr">
              <a:buNone/>
              <a:defRPr sz="2400" b="1">
                <a:latin typeface="+mn-lt"/>
              </a:defRPr>
            </a:lvl3pPr>
            <a:lvl4pPr marL="1028700" indent="0" algn="ctr">
              <a:buNone/>
              <a:defRPr sz="2400" b="1">
                <a:latin typeface="+mn-lt"/>
              </a:defRPr>
            </a:lvl4pPr>
            <a:lvl5pPr marL="1371600" indent="0" algn="ctr">
              <a:buNone/>
              <a:defRPr sz="2400" b="1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346475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183F0-2D78-F746-89F0-5785A619CB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46624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083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474E92B-EB91-BF4D-9CD7-6E30A39B8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2079371"/>
            <a:ext cx="6062597" cy="19334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5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6287D4D-D3E4-F042-B919-9E19E7A6C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4422868"/>
            <a:ext cx="6062597" cy="8817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B82AD89-1171-C64D-95C4-3526526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MIELI Suomen Mielenterveys ry</a:t>
            </a:r>
            <a:endParaRPr lang="en-FI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A557A36-F896-C44D-90CF-4E9F78CF5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0" y="1317533"/>
            <a:ext cx="1105181" cy="73678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5529F0-250E-594E-A4C2-48C09AF14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8590" y="6357366"/>
            <a:ext cx="66853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9284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8E0F1B4-0054-F144-BBE0-FA9FDA0B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6979597" cy="999217"/>
          </a:xfrm>
        </p:spPr>
        <p:txBody>
          <a:bodyPr anchor="t">
            <a:normAutofit/>
          </a:bodyPr>
          <a:lstStyle>
            <a:lvl1pPr>
              <a:lnSpc>
                <a:spcPts val="2700"/>
              </a:lnSpc>
              <a:defRPr sz="2700" b="1" i="0"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3929152-2197-1345-A5AE-F257CFD5B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4285" y="1721285"/>
            <a:ext cx="3637715" cy="45212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00F23A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F23A"/>
              </a:buClr>
              <a:defRPr sz="15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F23A"/>
              </a:buClr>
              <a:defRPr sz="135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F23A"/>
              </a:buClr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F23A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6CF21-D31B-2342-85CD-315CE3D2CB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9035" y="1721285"/>
            <a:ext cx="3637715" cy="45212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00F23A"/>
              </a:buClr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rgbClr val="00F23A"/>
              </a:buClr>
              <a:defRPr sz="15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rgbClr val="00F23A"/>
              </a:buClr>
              <a:defRPr sz="135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rgbClr val="00F23A"/>
              </a:buClr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rgbClr val="00F23A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28930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575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76FC960-B050-B04F-B924-68D664EEB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2079371"/>
            <a:ext cx="6062597" cy="19334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5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F450180-EA82-3C42-9FF7-9FA20B936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4422868"/>
            <a:ext cx="6062597" cy="8817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7EF97DC-08A5-E449-83F1-38A476650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0" y="1317533"/>
            <a:ext cx="1105181" cy="73678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D021B-3F1B-BD43-85DD-2932F8BC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MIELI Suomen Mielenterveys ry</a:t>
            </a:r>
            <a:endParaRPr lang="en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CEEFFC-CBC3-474E-B2F7-81D9F7B9F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8590" y="6357366"/>
            <a:ext cx="66853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43919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4F04EC0-9AA2-8C4F-BE21-42033ED52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2079371"/>
            <a:ext cx="6062597" cy="19334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5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D18D81C-70E8-E84F-B68A-CE437BD78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4422868"/>
            <a:ext cx="6062597" cy="8817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C047FF7-E15C-744B-A1FF-7AA3A3AD3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0" y="1317533"/>
            <a:ext cx="1105181" cy="73678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DC3E1-D279-EB41-AA81-2183EC326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MIELI Suomen Mielenterveys ry</a:t>
            </a:r>
            <a:endParaRPr lang="en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F1CA52-7D67-8F4E-9BA5-53C97A4DB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8590" y="6357366"/>
            <a:ext cx="66853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30848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3E65ED-6176-214C-99D3-7431E7A0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6979597" cy="999217"/>
          </a:xfrm>
        </p:spPr>
        <p:txBody>
          <a:bodyPr anchor="t">
            <a:normAutofit/>
          </a:bodyPr>
          <a:lstStyle>
            <a:lvl1pPr>
              <a:lnSpc>
                <a:spcPts val="2700"/>
              </a:lnSpc>
              <a:defRPr sz="2700" b="1" i="0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725C6AD-FF28-D64F-8F01-E3323D9FD4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4285" y="1721285"/>
            <a:ext cx="7432475" cy="45212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5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35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14896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9535A5-F716-9440-999C-EF1A45E8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6979597" cy="999217"/>
          </a:xfrm>
        </p:spPr>
        <p:txBody>
          <a:bodyPr anchor="t">
            <a:normAutofit/>
          </a:bodyPr>
          <a:lstStyle>
            <a:lvl1pPr>
              <a:lnSpc>
                <a:spcPts val="2700"/>
              </a:lnSpc>
              <a:defRPr sz="2700" b="1" i="0"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BE89F5F-4875-6549-9F44-4C985DAD0D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4285" y="1721285"/>
            <a:ext cx="3637715" cy="45212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5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35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CFACD2C-3CA3-BA4E-8D25-F03FEA020B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9035" y="1721285"/>
            <a:ext cx="3637715" cy="45212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5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35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25212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AB6F5-9A4B-2B47-8F41-4A749788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37" y="1716391"/>
            <a:ext cx="6979597" cy="3448155"/>
          </a:xfrm>
        </p:spPr>
        <p:txBody>
          <a:bodyPr anchor="ctr">
            <a:normAutofit/>
          </a:bodyPr>
          <a:lstStyle>
            <a:lvl1pPr>
              <a:lnSpc>
                <a:spcPts val="2700"/>
              </a:lnSpc>
              <a:defRPr sz="2700" b="1" i="0"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C26C6-AD7C-E64D-8CA5-ABA28E8557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56500" y="5164545"/>
            <a:ext cx="2715033" cy="465138"/>
          </a:xfrm>
        </p:spPr>
        <p:txBody>
          <a:bodyPr anchor="ctr">
            <a:noAutofit/>
          </a:bodyPr>
          <a:lstStyle>
            <a:lvl1pPr marL="0" indent="0" algn="r">
              <a:buNone/>
              <a:defRPr sz="1350">
                <a:solidFill>
                  <a:schemeClr val="accent1"/>
                </a:solidFill>
              </a:defRPr>
            </a:lvl1pPr>
            <a:lvl2pPr marL="342900" indent="0" algn="r">
              <a:buNone/>
              <a:defRPr sz="1050"/>
            </a:lvl2pPr>
            <a:lvl3pPr marL="685800" indent="0" algn="r">
              <a:buNone/>
              <a:defRPr sz="900"/>
            </a:lvl3pPr>
            <a:lvl4pPr marL="1028700" indent="0" algn="r">
              <a:buNone/>
              <a:defRPr sz="825"/>
            </a:lvl4pPr>
            <a:lvl5pPr marL="1371600" indent="0" algn="r">
              <a:buNone/>
              <a:defRPr sz="825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84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42727F8D-ECBE-7343-ABD8-29B65D32CA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3159922" y="762001"/>
            <a:ext cx="6345244" cy="5959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9AB6F5-9A4B-2B47-8F41-4A749788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6979597" cy="999217"/>
          </a:xfrm>
        </p:spPr>
        <p:txBody>
          <a:bodyPr anchor="t">
            <a:normAutofit/>
          </a:bodyPr>
          <a:lstStyle>
            <a:lvl1pPr>
              <a:lnSpc>
                <a:spcPts val="2700"/>
              </a:lnSpc>
              <a:defRPr sz="2700" b="1" i="0"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79BC6B1-F050-B84E-9988-364A3E8F2B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4285" y="1721285"/>
            <a:ext cx="7432475" cy="45212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5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35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59543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DD3D633-9F29-4345-BDE0-8B205AA732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3136" y="1193889"/>
            <a:ext cx="11225067" cy="4470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9AB6F5-9A4B-2B47-8F41-4A749788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6979597" cy="999217"/>
          </a:xfrm>
        </p:spPr>
        <p:txBody>
          <a:bodyPr anchor="t">
            <a:normAutofit/>
          </a:bodyPr>
          <a:lstStyle>
            <a:lvl1pPr>
              <a:lnSpc>
                <a:spcPts val="2700"/>
              </a:lnSpc>
              <a:defRPr sz="2700" b="1" i="0"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79BC6B1-F050-B84E-9988-364A3E8F2B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4285" y="1721285"/>
            <a:ext cx="7432475" cy="45212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5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35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68509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3E65ED-6176-214C-99D3-7431E7A0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6979597" cy="999217"/>
          </a:xfrm>
        </p:spPr>
        <p:txBody>
          <a:bodyPr anchor="t">
            <a:normAutofit/>
          </a:bodyPr>
          <a:lstStyle>
            <a:lvl1pPr>
              <a:lnSpc>
                <a:spcPts val="2700"/>
              </a:lnSpc>
              <a:defRPr sz="2700" b="1" i="0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725C6AD-FF28-D64F-8F01-E3323D9FD4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4285" y="1721285"/>
            <a:ext cx="7432475" cy="229191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5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35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AF863DA-25C4-9D49-B85F-CC64FBB2B2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91" y="3193268"/>
            <a:ext cx="8462819" cy="33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48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3595EF2-A53A-0343-93BE-13AC9FE081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0500" y="0"/>
            <a:ext cx="5143500" cy="6858000"/>
          </a:xfrm>
        </p:spPr>
        <p:txBody>
          <a:bodyPr/>
          <a:lstStyle/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AB6F5-9A4B-2B47-8F41-4A749788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24" y="2385359"/>
            <a:ext cx="2752794" cy="2087282"/>
          </a:xfrm>
        </p:spPr>
        <p:txBody>
          <a:bodyPr anchor="ctr">
            <a:normAutofit/>
          </a:bodyPr>
          <a:lstStyle>
            <a:lvl1pPr>
              <a:lnSpc>
                <a:spcPts val="2700"/>
              </a:lnSpc>
              <a:defRPr sz="2700" b="1" i="0"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8615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3595EF2-A53A-0343-93BE-13AC9FE081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766510"/>
            <a:ext cx="4572000" cy="4466645"/>
          </a:xfrm>
        </p:spPr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F919555-2602-6A42-8DC5-A517697B54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382210"/>
            <a:ext cx="4572000" cy="4466645"/>
          </a:xfrm>
        </p:spPr>
        <p:txBody>
          <a:bodyPr/>
          <a:lstStyle/>
          <a:p>
            <a:endParaRPr lang="en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0168F7-4C2B-CD44-BF69-FC5A9AC46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2810" y="4973066"/>
            <a:ext cx="3050381" cy="126008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  <a:lvl2pPr marL="342900" indent="0" algn="ctr">
              <a:buNone/>
              <a:defRPr sz="2400" b="1">
                <a:latin typeface="+mn-lt"/>
              </a:defRPr>
            </a:lvl2pPr>
            <a:lvl3pPr marL="685800" indent="0" algn="ctr">
              <a:buNone/>
              <a:defRPr sz="2400" b="1">
                <a:latin typeface="+mn-lt"/>
              </a:defRPr>
            </a:lvl3pPr>
            <a:lvl4pPr marL="1028700" indent="0" algn="ctr">
              <a:buNone/>
              <a:defRPr sz="2400" b="1">
                <a:latin typeface="+mn-lt"/>
              </a:defRPr>
            </a:lvl4pPr>
            <a:lvl5pPr marL="1371600" indent="0" algn="ctr">
              <a:buNone/>
              <a:defRPr sz="2400" b="1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FI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C8EF6DB-4460-5443-BC11-E4F9E5F3EB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0534" y="382209"/>
            <a:ext cx="3050381" cy="126008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  <a:lvl2pPr marL="342900" indent="0" algn="ctr">
              <a:buNone/>
              <a:defRPr sz="2400" b="1">
                <a:latin typeface="+mn-lt"/>
              </a:defRPr>
            </a:lvl2pPr>
            <a:lvl3pPr marL="685800" indent="0" algn="ctr">
              <a:buNone/>
              <a:defRPr sz="2400" b="1">
                <a:latin typeface="+mn-lt"/>
              </a:defRPr>
            </a:lvl3pPr>
            <a:lvl4pPr marL="1028700" indent="0" algn="ctr">
              <a:buNone/>
              <a:defRPr sz="2400" b="1">
                <a:latin typeface="+mn-lt"/>
              </a:defRPr>
            </a:lvl4pPr>
            <a:lvl5pPr marL="1371600" indent="0" algn="ctr">
              <a:buNone/>
              <a:defRPr sz="2400" b="1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8495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AB6F5-9A4B-2B47-8F41-4A749788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37" y="1704923"/>
            <a:ext cx="6979597" cy="3448155"/>
          </a:xfrm>
        </p:spPr>
        <p:txBody>
          <a:bodyPr anchor="ctr">
            <a:normAutofit/>
          </a:bodyPr>
          <a:lstStyle>
            <a:lvl1pPr>
              <a:lnSpc>
                <a:spcPts val="2700"/>
              </a:lnSpc>
              <a:defRPr sz="2700" b="1" i="0"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68230-B079-BD43-9168-14687771DC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35427" y="5153077"/>
            <a:ext cx="2715033" cy="465138"/>
          </a:xfrm>
        </p:spPr>
        <p:txBody>
          <a:bodyPr anchor="ctr">
            <a:noAutofit/>
          </a:bodyPr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marL="342900" indent="0" algn="r">
              <a:buNone/>
              <a:defRPr sz="1050"/>
            </a:lvl2pPr>
            <a:lvl3pPr marL="685800" indent="0" algn="r">
              <a:buNone/>
              <a:defRPr sz="900"/>
            </a:lvl3pPr>
            <a:lvl4pPr marL="1028700" indent="0" algn="r">
              <a:buNone/>
              <a:defRPr sz="825"/>
            </a:lvl4pPr>
            <a:lvl5pPr marL="1371600" indent="0" algn="r">
              <a:buNone/>
              <a:defRPr sz="825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129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183F0-2D78-F746-89F0-5785A619CB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64494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Otsikko sekä sisältö tekstin yläpuol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7200900" cy="10795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288" y="1700213"/>
            <a:ext cx="8353425" cy="2119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95288" y="3971925"/>
            <a:ext cx="8353425" cy="212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55BF6-BFD7-4F4F-BDE9-B95868FDE87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  <a:r>
              <a:rPr lang="en-GB">
                <a:solidFill>
                  <a:schemeClr val="accent2"/>
                </a:solidFill>
              </a:rPr>
              <a:t> |</a:t>
            </a:r>
            <a:r>
              <a:rPr lang="en-GB"/>
              <a:t>  </a:t>
            </a:r>
            <a:r>
              <a:rPr lang="en-US">
                <a:cs typeface="Arial" charset="0"/>
              </a:rPr>
              <a:t>© </a:t>
            </a:r>
            <a:r>
              <a:rPr lang="en-GB"/>
              <a:t>Mielenterveysseura</a:t>
            </a:r>
          </a:p>
        </p:txBody>
      </p:sp>
    </p:spTree>
    <p:extLst>
      <p:ext uri="{BB962C8B-B14F-4D97-AF65-F5344CB8AC3E}">
        <p14:creationId xmlns:p14="http://schemas.microsoft.com/office/powerpoint/2010/main" val="4003004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51520" y="1792516"/>
            <a:ext cx="8640960" cy="2634343"/>
          </a:xfrm>
        </p:spPr>
        <p:txBody>
          <a:bodyPr anchor="ctr" anchorCtr="0"/>
          <a:lstStyle>
            <a:lvl1pPr algn="ctr">
              <a:defRPr sz="3300">
                <a:solidFill>
                  <a:srgbClr val="00E13C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963616"/>
            <a:ext cx="6400800" cy="985664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>
                <a:solidFill>
                  <a:schemeClr val="tx1">
                    <a:tint val="75000"/>
                  </a:schemeClr>
                </a:solidFill>
                <a:latin typeface="Arial Rounded MT" panose="000B0500000000000000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alaotsikko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B7AA-BB94-4250-BC79-C4B22BFD37CD}" type="datetime1">
              <a:rPr lang="fi-FI" smtClean="0"/>
              <a:t>18.1.2022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mielenterveysseura.fi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0755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7200900" cy="10795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aulukon paikkamerkki 2"/>
          <p:cNvSpPr>
            <a:spLocks noGrp="1"/>
          </p:cNvSpPr>
          <p:nvPr>
            <p:ph type="tbl" idx="1"/>
          </p:nvPr>
        </p:nvSpPr>
        <p:spPr>
          <a:xfrm>
            <a:off x="395288" y="1700213"/>
            <a:ext cx="8353425" cy="4392612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9C27-B9FC-44A1-AA5A-A1E7C2990C96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  <a:r>
              <a:rPr lang="en-GB">
                <a:solidFill>
                  <a:schemeClr val="accent2"/>
                </a:solidFill>
              </a:rPr>
              <a:t> |</a:t>
            </a:r>
            <a:r>
              <a:rPr lang="en-GB"/>
              <a:t>  </a:t>
            </a:r>
            <a:r>
              <a:rPr lang="en-US">
                <a:cs typeface="Arial" charset="0"/>
              </a:rPr>
              <a:t>© </a:t>
            </a:r>
            <a:r>
              <a:rPr lang="en-GB"/>
              <a:t>Mielenterveysseura</a:t>
            </a:r>
          </a:p>
        </p:txBody>
      </p:sp>
    </p:spTree>
    <p:extLst>
      <p:ext uri="{BB962C8B-B14F-4D97-AF65-F5344CB8AC3E}">
        <p14:creationId xmlns:p14="http://schemas.microsoft.com/office/powerpoint/2010/main" val="2180229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3C09C-4C96-4E2A-8679-62469D62CD83}" type="datetime1">
              <a:rPr lang="fi-FI"/>
              <a:pPr>
                <a:defRPr/>
              </a:pPr>
              <a:t>18.1.2022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Susanna Winter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D943D-04D3-4BA2-8BB8-15E6EB035C7E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  <a:r>
              <a:rPr lang="en-GB">
                <a:solidFill>
                  <a:schemeClr val="accent2"/>
                </a:solidFill>
              </a:rPr>
              <a:t> |</a:t>
            </a:r>
            <a:r>
              <a:rPr lang="en-GB"/>
              <a:t>  </a:t>
            </a:r>
            <a:r>
              <a:rPr lang="en-US">
                <a:cs typeface="Arial" charset="0"/>
              </a:rPr>
              <a:t>© </a:t>
            </a:r>
            <a:r>
              <a:rPr lang="en-GB"/>
              <a:t>Mielenterveysseura</a:t>
            </a:r>
          </a:p>
        </p:txBody>
      </p:sp>
    </p:spTree>
    <p:extLst>
      <p:ext uri="{BB962C8B-B14F-4D97-AF65-F5344CB8AC3E}">
        <p14:creationId xmlns:p14="http://schemas.microsoft.com/office/powerpoint/2010/main" val="1368651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48680"/>
            <a:ext cx="8065008" cy="5634406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5572426" y="5445000"/>
            <a:ext cx="2664296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325">
                <a:solidFill>
                  <a:srgbClr val="FFFFFF"/>
                </a:solidFill>
              </a:rPr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2615669410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42727F8D-ECBE-7343-ABD8-29B65D32CAE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alphaModFix amt="5000"/>
          </a:blip>
          <a:stretch>
            <a:fillRect/>
          </a:stretch>
        </p:blipFill>
        <p:spPr>
          <a:xfrm>
            <a:off x="-3159922" y="762001"/>
            <a:ext cx="6345244" cy="5959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9AB6F5-9A4B-2B47-8F41-4A749788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6979597" cy="999217"/>
          </a:xfrm>
        </p:spPr>
        <p:txBody>
          <a:bodyPr anchor="t">
            <a:normAutofit/>
          </a:bodyPr>
          <a:lstStyle>
            <a:lvl1pPr>
              <a:lnSpc>
                <a:spcPts val="2700"/>
              </a:lnSpc>
              <a:defRPr sz="2700" b="1" i="0"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79BC6B1-F050-B84E-9988-364A3E8F2B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4285" y="1721285"/>
            <a:ext cx="7432475" cy="45212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5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35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5443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BCE3760-8347-D24A-BE4B-48BFDA592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biLevel thresh="50000"/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3136" y="1193889"/>
            <a:ext cx="11225067" cy="4470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9AB6F5-9A4B-2B47-8F41-4A749788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6979597" cy="999217"/>
          </a:xfrm>
        </p:spPr>
        <p:txBody>
          <a:bodyPr anchor="t">
            <a:normAutofit/>
          </a:bodyPr>
          <a:lstStyle>
            <a:lvl1pPr>
              <a:lnSpc>
                <a:spcPts val="2700"/>
              </a:lnSpc>
              <a:defRPr sz="2700" b="1" i="0"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79BC6B1-F050-B84E-9988-364A3E8F2B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4285" y="1721285"/>
            <a:ext cx="7432475" cy="45212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5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35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3426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3E65ED-6176-214C-99D3-7431E7A0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6979597" cy="999217"/>
          </a:xfrm>
        </p:spPr>
        <p:txBody>
          <a:bodyPr anchor="t">
            <a:normAutofit/>
          </a:bodyPr>
          <a:lstStyle>
            <a:lvl1pPr>
              <a:lnSpc>
                <a:spcPts val="2700"/>
              </a:lnSpc>
              <a:defRPr sz="2700" b="1" i="0">
                <a:solidFill>
                  <a:schemeClr val="bg1"/>
                </a:solidFill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725C6AD-FF28-D64F-8F01-E3323D9FD4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4285" y="1721285"/>
            <a:ext cx="7432475" cy="229191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5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35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AF863DA-25C4-9D49-B85F-CC64FBB2B2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91" y="3193268"/>
            <a:ext cx="8462819" cy="33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8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3595EF2-A53A-0343-93BE-13AC9FE081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0500" y="0"/>
            <a:ext cx="5143500" cy="6858000"/>
          </a:xfrm>
        </p:spPr>
        <p:txBody>
          <a:bodyPr/>
          <a:lstStyle/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AB6F5-9A4B-2B47-8F41-4A749788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24" y="2385359"/>
            <a:ext cx="2752794" cy="2087282"/>
          </a:xfrm>
        </p:spPr>
        <p:txBody>
          <a:bodyPr anchor="ctr">
            <a:normAutofit/>
          </a:bodyPr>
          <a:lstStyle>
            <a:lvl1pPr>
              <a:lnSpc>
                <a:spcPts val="2700"/>
              </a:lnSpc>
              <a:defRPr sz="2700" b="1" i="0"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8006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3595EF2-A53A-0343-93BE-13AC9FE081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766510"/>
            <a:ext cx="4572000" cy="4466645"/>
          </a:xfrm>
        </p:spPr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F919555-2602-6A42-8DC5-A517697B54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382210"/>
            <a:ext cx="4572000" cy="4466645"/>
          </a:xfrm>
        </p:spPr>
        <p:txBody>
          <a:bodyPr/>
          <a:lstStyle/>
          <a:p>
            <a:endParaRPr lang="en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0168F7-4C2B-CD44-BF69-FC5A9AC46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3086" y="4973066"/>
            <a:ext cx="3050381" cy="126008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  <a:lvl2pPr marL="342900" indent="0" algn="ctr">
              <a:buNone/>
              <a:defRPr sz="2400" b="1">
                <a:latin typeface="+mn-lt"/>
              </a:defRPr>
            </a:lvl2pPr>
            <a:lvl3pPr marL="685800" indent="0" algn="ctr">
              <a:buNone/>
              <a:defRPr sz="2400" b="1">
                <a:latin typeface="+mn-lt"/>
              </a:defRPr>
            </a:lvl3pPr>
            <a:lvl4pPr marL="1028700" indent="0" algn="ctr">
              <a:buNone/>
              <a:defRPr sz="2400" b="1">
                <a:latin typeface="+mn-lt"/>
              </a:defRPr>
            </a:lvl4pPr>
            <a:lvl5pPr marL="1371600" indent="0" algn="ctr">
              <a:buNone/>
              <a:defRPr sz="2400" b="1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FI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C8EF6DB-4460-5443-BC11-E4F9E5F3EB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0534" y="382209"/>
            <a:ext cx="3050381" cy="126008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  <a:lvl2pPr marL="342900" indent="0" algn="ctr">
              <a:buNone/>
              <a:defRPr sz="2400" b="1">
                <a:latin typeface="+mn-lt"/>
              </a:defRPr>
            </a:lvl2pPr>
            <a:lvl3pPr marL="685800" indent="0" algn="ctr">
              <a:buNone/>
              <a:defRPr sz="2400" b="1">
                <a:latin typeface="+mn-lt"/>
              </a:defRPr>
            </a:lvl3pPr>
            <a:lvl4pPr marL="1028700" indent="0" algn="ctr">
              <a:buNone/>
              <a:defRPr sz="2400" b="1">
                <a:latin typeface="+mn-lt"/>
              </a:defRPr>
            </a:lvl4pPr>
            <a:lvl5pPr marL="1371600" indent="0" algn="ctr">
              <a:buNone/>
              <a:defRPr sz="2400" b="1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9735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183F0-2D78-F746-89F0-5785A619CB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8437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75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5D015A-26D0-5A44-B835-114A4D76D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92484-E92E-A44E-8D63-94687FCBA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C5DBAF5-F340-E345-B06A-CACC2D3A45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48382" y="6392997"/>
            <a:ext cx="400050" cy="266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E8C2D9-2837-C046-ACD4-D74C9F2D7B19}"/>
              </a:ext>
            </a:extLst>
          </p:cNvPr>
          <p:cNvSpPr txBox="1"/>
          <p:nvPr/>
        </p:nvSpPr>
        <p:spPr>
          <a:xfrm>
            <a:off x="8765927" y="6385674"/>
            <a:ext cx="3123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050" b="1" i="0" dirty="0">
                <a:solidFill>
                  <a:schemeClr val="bg1"/>
                </a:solidFill>
                <a:latin typeface="Georgia" panose="02040502050405020303" pitchFamily="18" charset="0"/>
                <a:cs typeface="Poppins SemiBold" pitchFamily="2" charset="77"/>
              </a:rPr>
              <a:t>.fi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19ABA4-F705-1E45-9F57-2C9D2EB10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8590" y="6357366"/>
            <a:ext cx="66853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266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F700"/>
        </a:buClr>
        <a:buSzPct val="120000"/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F700"/>
        </a:buClr>
        <a:buSzPct val="120000"/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F700"/>
        </a:buClr>
        <a:buSzPct val="120000"/>
        <a:buFont typeface="Arial" panose="020B0604020202020204" pitchFamily="34" charset="0"/>
        <a:buChar char="•"/>
        <a:defRPr sz="1350" b="0" i="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F700"/>
        </a:buClr>
        <a:buSzPct val="120000"/>
        <a:buFont typeface="Arial" panose="020B0604020202020204" pitchFamily="34" charset="0"/>
        <a:buChar char="•"/>
        <a:defRPr sz="1200" b="0" i="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F700"/>
        </a:buClr>
        <a:buSzPct val="120000"/>
        <a:buFont typeface="Arial" panose="020B0604020202020204" pitchFamily="34" charset="0"/>
        <a:buChar char="•"/>
        <a:defRPr sz="1200" b="0" i="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5D015A-26D0-5A44-B835-114A4D76D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92484-E92E-A44E-8D63-94687FCBA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C5DBAF5-F340-E345-B06A-CACC2D3A45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48382" y="6392997"/>
            <a:ext cx="400050" cy="266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E8C2D9-2837-C046-ACD4-D74C9F2D7B19}"/>
              </a:ext>
            </a:extLst>
          </p:cNvPr>
          <p:cNvSpPr txBox="1"/>
          <p:nvPr/>
        </p:nvSpPr>
        <p:spPr>
          <a:xfrm>
            <a:off x="8765927" y="6385674"/>
            <a:ext cx="3123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050" b="1" i="0" dirty="0">
                <a:solidFill>
                  <a:schemeClr val="tx1"/>
                </a:solidFill>
                <a:latin typeface="Georgia" panose="02040502050405020303" pitchFamily="18" charset="0"/>
                <a:cs typeface="Poppins SemiBold" pitchFamily="2" charset="77"/>
              </a:rPr>
              <a:t>.fi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19ABA4-F705-1E45-9F57-2C9D2EB10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8590" y="6357366"/>
            <a:ext cx="66853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8281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BD232"/>
        </a:buClr>
        <a:buSzPct val="12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BD232"/>
        </a:buClr>
        <a:buSzPct val="120000"/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BD232"/>
        </a:buClr>
        <a:buSzPct val="120000"/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BD232"/>
        </a:buClr>
        <a:buSzPct val="120000"/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BD232"/>
        </a:buClr>
        <a:buSzPct val="120000"/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528DCDF-87BB-524D-8E0D-56166B985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931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MIELI Suomen Mielenterveys ry</a:t>
            </a:r>
            <a:endParaRPr lang="en-F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E1ADFB-FB9C-DA4E-9F61-9EB3F6B10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8590" y="6357366"/>
            <a:ext cx="66853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9275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5D015A-26D0-5A44-B835-114A4D76D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92484-E92E-A44E-8D63-94687FCBA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C5DBAF5-F340-E345-B06A-CACC2D3A45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448382" y="6392997"/>
            <a:ext cx="400050" cy="266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E8C2D9-2837-C046-ACD4-D74C9F2D7B19}"/>
              </a:ext>
            </a:extLst>
          </p:cNvPr>
          <p:cNvSpPr txBox="1"/>
          <p:nvPr/>
        </p:nvSpPr>
        <p:spPr>
          <a:xfrm>
            <a:off x="8765927" y="6385674"/>
            <a:ext cx="3123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050" b="1" i="0" dirty="0">
                <a:latin typeface="Georgia" panose="02040502050405020303" pitchFamily="18" charset="0"/>
                <a:cs typeface="Poppins SemiBold" pitchFamily="2" charset="77"/>
              </a:rPr>
              <a:t>.fi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19ABA4-F705-1E45-9F57-2C9D2EB10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8590" y="6357366"/>
            <a:ext cx="66853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4450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9" r:id="rId10"/>
    <p:sldLayoutId id="2147483840" r:id="rId11"/>
    <p:sldLayoutId id="2147483844" r:id="rId12"/>
    <p:sldLayoutId id="2147483845" r:id="rId13"/>
    <p:sldLayoutId id="2147483846" r:id="rId1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i 7">
            <a:extLst>
              <a:ext uri="{FF2B5EF4-FFF2-40B4-BE49-F238E27FC236}">
                <a16:creationId xmlns:a16="http://schemas.microsoft.com/office/drawing/2014/main" id="{9170EDAE-DE65-4E76-A71F-A7CA64A366BD}"/>
              </a:ext>
            </a:extLst>
          </p:cNvPr>
          <p:cNvSpPr/>
          <p:nvPr/>
        </p:nvSpPr>
        <p:spPr>
          <a:xfrm>
            <a:off x="7030034" y="4540796"/>
            <a:ext cx="1874301" cy="181657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1700" b="1" dirty="0">
                <a:solidFill>
                  <a:schemeClr val="bg1"/>
                </a:solidFill>
              </a:rPr>
              <a:t>ARABIAN- JA RUOTSIN-KIELISET LINJAT AUKI 20t/vko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949A2AB-8444-45BB-915A-9649130DA5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7D0A3693-5CB6-4B45-8859-D19B56E87773}" type="slidenum">
              <a:rPr lang="en-FI">
                <a:solidFill>
                  <a:srgbClr val="FFFFFF"/>
                </a:solidFill>
                <a:latin typeface="Calibri" panose="020F050202020403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n-FI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2CF4E2E-5F00-4B96-9B8E-706AF8308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64"/>
            <a:ext cx="9144000" cy="4550491"/>
          </a:xfrm>
          <a:prstGeom prst="rect">
            <a:avLst/>
          </a:prstGeom>
        </p:spPr>
      </p:pic>
      <p:sp>
        <p:nvSpPr>
          <p:cNvPr id="6" name="Ellipsi 5">
            <a:extLst>
              <a:ext uri="{FF2B5EF4-FFF2-40B4-BE49-F238E27FC236}">
                <a16:creationId xmlns:a16="http://schemas.microsoft.com/office/drawing/2014/main" id="{806EDFBF-C40B-4855-A202-74D6C7E2B7A5}"/>
              </a:ext>
            </a:extLst>
          </p:cNvPr>
          <p:cNvSpPr/>
          <p:nvPr/>
        </p:nvSpPr>
        <p:spPr>
          <a:xfrm>
            <a:off x="5364088" y="4741937"/>
            <a:ext cx="1874301" cy="181657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2000" b="1" dirty="0">
                <a:solidFill>
                  <a:schemeClr val="bg1"/>
                </a:solidFill>
              </a:rPr>
              <a:t>LINJA AUKI SUOMEKSI 24/7/365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E4C1A13-738D-4ED3-A30D-09969E1D36A2}"/>
              </a:ext>
            </a:extLst>
          </p:cNvPr>
          <p:cNvSpPr txBox="1"/>
          <p:nvPr/>
        </p:nvSpPr>
        <p:spPr>
          <a:xfrm>
            <a:off x="685358" y="4728483"/>
            <a:ext cx="5974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MIELI ry:n KRIISIPUHELIN</a:t>
            </a:r>
          </a:p>
          <a:p>
            <a:endParaRPr lang="fi-FI" sz="2400" dirty="0">
              <a:solidFill>
                <a:schemeClr val="bg1"/>
              </a:solidFill>
            </a:endParaRPr>
          </a:p>
          <a:p>
            <a:r>
              <a:rPr lang="fi-FI" sz="2400" dirty="0">
                <a:solidFill>
                  <a:schemeClr val="bg1"/>
                </a:solidFill>
              </a:rPr>
              <a:t>Susanna Winter</a:t>
            </a:r>
          </a:p>
          <a:p>
            <a:r>
              <a:rPr lang="fi-FI" sz="2400" dirty="0">
                <a:solidFill>
                  <a:schemeClr val="bg1"/>
                </a:solidFill>
              </a:rPr>
              <a:t>Kriisipuhelintoiminnan päällikkö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8223F714-56B4-4DD0-9FB9-9B2E4E55C527}"/>
              </a:ext>
            </a:extLst>
          </p:cNvPr>
          <p:cNvSpPr/>
          <p:nvPr/>
        </p:nvSpPr>
        <p:spPr>
          <a:xfrm>
            <a:off x="7481257" y="-201784"/>
            <a:ext cx="1418677" cy="1404835"/>
          </a:xfrm>
          <a:prstGeom prst="ellipse">
            <a:avLst/>
          </a:prstGeom>
          <a:solidFill>
            <a:schemeClr val="bg1"/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2000" dirty="0">
              <a:solidFill>
                <a:schemeClr val="tx2"/>
              </a:solidFill>
            </a:endParaRPr>
          </a:p>
          <a:p>
            <a:pPr algn="ctr"/>
            <a:endParaRPr lang="fi-FI" sz="2000" dirty="0">
              <a:solidFill>
                <a:schemeClr val="tx2"/>
              </a:solidFill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fi-FI" sz="2000" dirty="0">
                <a:solidFill>
                  <a:schemeClr val="accent2"/>
                </a:solidFill>
              </a:rPr>
              <a:t>vuodesta </a:t>
            </a:r>
            <a:r>
              <a:rPr lang="fi-FI" sz="3000" dirty="0">
                <a:solidFill>
                  <a:schemeClr val="accent2"/>
                </a:solidFill>
              </a:rPr>
              <a:t>1970</a:t>
            </a:r>
            <a:endParaRPr lang="fi-FI" sz="3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73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EDB2D2-EB99-4CA2-BCB4-3FE7A210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7908525" cy="999217"/>
          </a:xfrm>
        </p:spPr>
        <p:txBody>
          <a:bodyPr>
            <a:normAutofit fontScale="90000"/>
          </a:bodyPr>
          <a:lstStyle/>
          <a:p>
            <a:r>
              <a:rPr lang="fi-FI" sz="3000" dirty="0" err="1"/>
              <a:t>Arabiankielisella</a:t>
            </a:r>
            <a:r>
              <a:rPr lang="fi-FI" sz="3000" dirty="0"/>
              <a:t> linjalla kasvoi soittomäärä, mutta aukioloaikojen ulkopuolella</a:t>
            </a:r>
            <a:br>
              <a:rPr lang="fi-FI" dirty="0"/>
            </a:b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ACE6188-4E33-4BAE-BC0F-281725D386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10</a:t>
            </a:fld>
            <a:endParaRPr lang="en-FI"/>
          </a:p>
        </p:txBody>
      </p:sp>
      <p:sp>
        <p:nvSpPr>
          <p:cNvPr id="7" name="Sisällön paikkamerkki 7">
            <a:extLst>
              <a:ext uri="{FF2B5EF4-FFF2-40B4-BE49-F238E27FC236}">
                <a16:creationId xmlns:a16="http://schemas.microsoft.com/office/drawing/2014/main" id="{8FAD242D-99E9-4894-8EC5-54E1FB5928F9}"/>
              </a:ext>
            </a:extLst>
          </p:cNvPr>
          <p:cNvSpPr txBox="1">
            <a:spLocks/>
          </p:cNvSpPr>
          <p:nvPr/>
        </p:nvSpPr>
        <p:spPr>
          <a:xfrm>
            <a:off x="614625" y="1916833"/>
            <a:ext cx="3458344" cy="448396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i-FI" sz="3200" dirty="0">
                <a:latin typeface="+mn-lt"/>
              </a:rPr>
              <a:t>2021</a:t>
            </a:r>
          </a:p>
          <a:p>
            <a:pPr fontAlgn="auto">
              <a:spcAft>
                <a:spcPts val="0"/>
              </a:spcAft>
            </a:pPr>
            <a:r>
              <a:rPr lang="fi-FI" sz="3200" b="1" dirty="0">
                <a:solidFill>
                  <a:schemeClr val="accent1"/>
                </a:solidFill>
                <a:latin typeface="+mn-lt"/>
              </a:rPr>
              <a:t>1297 </a:t>
            </a:r>
            <a:r>
              <a:rPr lang="fi-FI" sz="2400" dirty="0">
                <a:solidFill>
                  <a:schemeClr val="accent2"/>
                </a:solidFill>
                <a:latin typeface="+mn-lt"/>
              </a:rPr>
              <a:t>soittoyritystä</a:t>
            </a:r>
            <a:endParaRPr lang="fi-FI" sz="3200" dirty="0">
              <a:solidFill>
                <a:schemeClr val="accent2"/>
              </a:solidFill>
              <a:latin typeface="+mn-lt"/>
            </a:endParaRPr>
          </a:p>
          <a:p>
            <a:pPr fontAlgn="auto">
              <a:spcAft>
                <a:spcPts val="0"/>
              </a:spcAft>
            </a:pPr>
            <a:r>
              <a:rPr lang="fi-FI" sz="3200" b="1" dirty="0">
                <a:solidFill>
                  <a:schemeClr val="accent1"/>
                </a:solidFill>
                <a:latin typeface="+mn-lt"/>
              </a:rPr>
              <a:t>286 </a:t>
            </a:r>
            <a:r>
              <a:rPr lang="fi-FI" sz="2400" dirty="0">
                <a:solidFill>
                  <a:srgbClr val="19413D"/>
                </a:solidFill>
                <a:latin typeface="+mn-lt"/>
              </a:rPr>
              <a:t>vastattua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fi-FI" sz="3200" b="1" dirty="0">
              <a:solidFill>
                <a:schemeClr val="accent1"/>
              </a:solidFill>
              <a:latin typeface="+mn-lt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fi-FI" sz="2400" dirty="0">
                <a:latin typeface="+mn-lt"/>
              </a:rPr>
              <a:t>2020</a:t>
            </a:r>
          </a:p>
          <a:p>
            <a:pPr fontAlgn="auto">
              <a:spcAft>
                <a:spcPts val="0"/>
              </a:spcAft>
            </a:pPr>
            <a:r>
              <a:rPr lang="fi-FI" sz="2400" b="1" dirty="0">
                <a:solidFill>
                  <a:schemeClr val="accent1"/>
                </a:solidFill>
                <a:latin typeface="+mn-lt"/>
              </a:rPr>
              <a:t>1 146  </a:t>
            </a:r>
            <a:r>
              <a:rPr lang="fi-FI" sz="2400" dirty="0">
                <a:solidFill>
                  <a:schemeClr val="accent2"/>
                </a:solidFill>
                <a:latin typeface="+mn-lt"/>
              </a:rPr>
              <a:t>soittoyritystä </a:t>
            </a:r>
          </a:p>
          <a:p>
            <a:pPr fontAlgn="auto">
              <a:spcAft>
                <a:spcPts val="0"/>
              </a:spcAft>
            </a:pPr>
            <a:r>
              <a:rPr lang="fi-FI" sz="2400" b="1" dirty="0">
                <a:solidFill>
                  <a:schemeClr val="accent1"/>
                </a:solidFill>
                <a:latin typeface="+mn-lt"/>
              </a:rPr>
              <a:t>325</a:t>
            </a:r>
            <a:r>
              <a:rPr lang="fi-FI" sz="2400" dirty="0">
                <a:solidFill>
                  <a:schemeClr val="accent2"/>
                </a:solidFill>
                <a:latin typeface="+mn-lt"/>
              </a:rPr>
              <a:t> vastattua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sz="2400" dirty="0">
                <a:solidFill>
                  <a:schemeClr val="accent2"/>
                </a:solidFill>
                <a:latin typeface="+mn-lt"/>
              </a:rPr>
              <a:t>21.3.18-31.12.19</a:t>
            </a:r>
          </a:p>
          <a:p>
            <a:pPr fontAlgn="auto">
              <a:spcAft>
                <a:spcPts val="0"/>
              </a:spcAft>
            </a:pPr>
            <a:r>
              <a:rPr lang="fi-FI" sz="2400" b="1" dirty="0">
                <a:solidFill>
                  <a:schemeClr val="accent1"/>
                </a:solidFill>
                <a:latin typeface="+mn-lt"/>
              </a:rPr>
              <a:t>1224</a:t>
            </a:r>
            <a:r>
              <a:rPr lang="fi-FI" sz="2400" dirty="0">
                <a:solidFill>
                  <a:schemeClr val="accent2"/>
                </a:solidFill>
                <a:latin typeface="+mn-lt"/>
              </a:rPr>
              <a:t> soittoyritystä </a:t>
            </a:r>
          </a:p>
          <a:p>
            <a:pPr fontAlgn="auto">
              <a:spcAft>
                <a:spcPts val="0"/>
              </a:spcAft>
            </a:pPr>
            <a:r>
              <a:rPr lang="fi-FI" sz="2400" b="1" dirty="0">
                <a:solidFill>
                  <a:schemeClr val="accent1"/>
                </a:solidFill>
                <a:latin typeface="+mn-lt"/>
              </a:rPr>
              <a:t>518</a:t>
            </a:r>
            <a:r>
              <a:rPr lang="fi-FI" sz="2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fi-FI" sz="2400" dirty="0">
                <a:solidFill>
                  <a:schemeClr val="accent2"/>
                </a:solidFill>
                <a:latin typeface="+mn-lt"/>
              </a:rPr>
              <a:t>vastattua </a:t>
            </a:r>
          </a:p>
          <a:p>
            <a:pPr fontAlgn="auto">
              <a:spcAft>
                <a:spcPts val="0"/>
              </a:spcAft>
            </a:pPr>
            <a:endParaRPr lang="fi-FI" dirty="0"/>
          </a:p>
        </p:txBody>
      </p:sp>
      <p:pic>
        <p:nvPicPr>
          <p:cNvPr id="8" name="Sisällön paikkamerkki 9">
            <a:extLst>
              <a:ext uri="{FF2B5EF4-FFF2-40B4-BE49-F238E27FC236}">
                <a16:creationId xmlns:a16="http://schemas.microsoft.com/office/drawing/2014/main" id="{72C167D3-9EB9-4241-A100-3EBB4DD9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51" y="1227221"/>
            <a:ext cx="3464818" cy="5517640"/>
          </a:xfrm>
          <a:prstGeom prst="rect">
            <a:avLst/>
          </a:prstGeom>
        </p:spPr>
      </p:pic>
      <p:sp>
        <p:nvSpPr>
          <p:cNvPr id="6" name="Ellipsi 5">
            <a:extLst>
              <a:ext uri="{FF2B5EF4-FFF2-40B4-BE49-F238E27FC236}">
                <a16:creationId xmlns:a16="http://schemas.microsoft.com/office/drawing/2014/main" id="{A57347E2-769B-4CD2-9F22-C16F9875B44C}"/>
              </a:ext>
            </a:extLst>
          </p:cNvPr>
          <p:cNvSpPr/>
          <p:nvPr/>
        </p:nvSpPr>
        <p:spPr>
          <a:xfrm>
            <a:off x="4572000" y="5317655"/>
            <a:ext cx="1418677" cy="1404835"/>
          </a:xfrm>
          <a:prstGeom prst="ellipse">
            <a:avLst/>
          </a:prstGeom>
          <a:solidFill>
            <a:schemeClr val="tx1"/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2000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algn="ctr"/>
            <a:endParaRPr lang="fi-FI" sz="2000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algn="ctr"/>
            <a:endParaRPr lang="fi-FI" sz="2000" dirty="0">
              <a:solidFill>
                <a:schemeClr val="tx2"/>
              </a:solidFill>
              <a:highlight>
                <a:srgbClr val="FFFF00"/>
              </a:highlight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highlight>
                <a:srgbClr val="FFFF00"/>
              </a:highlight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highlight>
                <a:srgbClr val="FFFF00"/>
              </a:highlight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highlight>
                <a:srgbClr val="FFFF00"/>
              </a:highlight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highlight>
                <a:srgbClr val="FFFF00"/>
              </a:highlight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highlight>
                <a:srgbClr val="FFFF00"/>
              </a:highlight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highlight>
                <a:srgbClr val="FFFF00"/>
              </a:highlight>
              <a:cs typeface="Calibri"/>
            </a:endParaRPr>
          </a:p>
          <a:p>
            <a:pPr algn="ctr"/>
            <a:r>
              <a:rPr lang="fi-FI" sz="1600" dirty="0">
                <a:solidFill>
                  <a:schemeClr val="bg1"/>
                </a:solidFill>
              </a:rPr>
              <a:t>WhatsApp</a:t>
            </a:r>
            <a:r>
              <a:rPr lang="fi-FI" dirty="0">
                <a:solidFill>
                  <a:schemeClr val="bg1"/>
                </a:solidFill>
              </a:rPr>
              <a:t>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040 195 8202</a:t>
            </a:r>
            <a:endParaRPr lang="fi-FI" sz="2000" dirty="0">
              <a:solidFill>
                <a:schemeClr val="bg1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highlight>
                <a:srgbClr val="FFFF00"/>
              </a:highlight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highlight>
                <a:srgbClr val="FFFF00"/>
              </a:highlight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highlight>
                <a:srgbClr val="FFFF00"/>
              </a:highlight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highlight>
                <a:srgbClr val="FFFF00"/>
              </a:highlight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highlight>
                <a:srgbClr val="FFFF00"/>
              </a:highlight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highlight>
                <a:srgbClr val="FFFF00"/>
              </a:highlight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highlight>
                <a:srgbClr val="FFFF00"/>
              </a:highlight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highlight>
                <a:srgbClr val="FFFF00"/>
              </a:highlight>
              <a:cs typeface="Calibri"/>
            </a:endParaRPr>
          </a:p>
          <a:p>
            <a:pPr algn="ctr"/>
            <a:endParaRPr lang="fi-FI" dirty="0">
              <a:solidFill>
                <a:schemeClr val="tx2"/>
              </a:solidFill>
              <a:highlight>
                <a:srgbClr val="FFFF00"/>
              </a:highlight>
              <a:cs typeface="Calibri"/>
            </a:endParaRP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E6E325EE-BA47-4C53-872F-1BE3B6F0F66A}"/>
              </a:ext>
            </a:extLst>
          </p:cNvPr>
          <p:cNvSpPr/>
          <p:nvPr/>
        </p:nvSpPr>
        <p:spPr>
          <a:xfrm>
            <a:off x="3363630" y="5340026"/>
            <a:ext cx="1418677" cy="1404835"/>
          </a:xfrm>
          <a:prstGeom prst="ellipse">
            <a:avLst/>
          </a:prstGeom>
          <a:solidFill>
            <a:schemeClr val="bg1"/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2000" dirty="0">
              <a:solidFill>
                <a:schemeClr val="tx2"/>
              </a:solidFill>
            </a:endParaRPr>
          </a:p>
          <a:p>
            <a:pPr algn="ctr"/>
            <a:endParaRPr lang="fi-FI" sz="2000" dirty="0">
              <a:solidFill>
                <a:schemeClr val="tx2"/>
              </a:solidFill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fi-FI" sz="2000" dirty="0">
                <a:solidFill>
                  <a:schemeClr val="accent2"/>
                </a:solidFill>
              </a:rPr>
              <a:t>vuodesta </a:t>
            </a:r>
            <a:r>
              <a:rPr lang="fi-FI" sz="3000" dirty="0">
                <a:solidFill>
                  <a:schemeClr val="accent2"/>
                </a:solidFill>
              </a:rPr>
              <a:t>2018</a:t>
            </a:r>
            <a:endParaRPr lang="fi-FI" sz="3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6272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1B1826-7AAF-4C94-87B5-A40D9EBF9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SOITTOJEN SYYT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E1D1673-C4AB-456B-9075-FDA448E912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11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2437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B2CF47-429F-4DBA-8950-FA4EE6BD9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20688"/>
            <a:ext cx="6979597" cy="999217"/>
          </a:xfrm>
        </p:spPr>
        <p:txBody>
          <a:bodyPr>
            <a:normAutofit fontScale="90000"/>
          </a:bodyPr>
          <a:lstStyle/>
          <a:p>
            <a:r>
              <a:rPr lang="fi-FI" dirty="0"/>
              <a:t>Keskeiset soiton syyt MIELI ry:n Kriisipuhelimessa (%): Pahasta olosta soitetaan yhä enemmän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1DC1753-E682-48CD-9D74-BD4C2C8E6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12</a:t>
            </a:fld>
            <a:endParaRPr lang="en-FI"/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0B823DFF-2633-4E12-AD4E-3A5993E600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049924"/>
              </p:ext>
            </p:extLst>
          </p:nvPr>
        </p:nvGraphicFramePr>
        <p:xfrm>
          <a:off x="395536" y="1556792"/>
          <a:ext cx="8424936" cy="5165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5126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28EFEA-34B2-47B2-832A-41DC756C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7939447" cy="999217"/>
          </a:xfrm>
        </p:spPr>
        <p:txBody>
          <a:bodyPr>
            <a:normAutofit fontScale="90000"/>
          </a:bodyPr>
          <a:lstStyle/>
          <a:p>
            <a:r>
              <a:rPr lang="fi-FI" dirty="0"/>
              <a:t>Paha olo, ihmissuhdeongelmat ja arjessa selviytymiseen liittyvät ongelmat yleisimmät syyt soittaa Kriisipuhelimeen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8E9FFEC-BC46-4167-AF80-DDB31D4BC0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13</a:t>
            </a:fld>
            <a:endParaRPr lang="en-FI"/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6A59CAEB-50E4-4C22-B13F-327DF30F5C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01942"/>
              </p:ext>
            </p:extLst>
          </p:nvPr>
        </p:nvGraphicFramePr>
        <p:xfrm>
          <a:off x="0" y="2057400"/>
          <a:ext cx="9144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8208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B2CF47-429F-4DBA-8950-FA4EE6BD9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7908525" cy="999217"/>
          </a:xfrm>
        </p:spPr>
        <p:txBody>
          <a:bodyPr>
            <a:normAutofit fontScale="90000"/>
          </a:bodyPr>
          <a:lstStyle/>
          <a:p>
            <a:r>
              <a:rPr lang="fi-FI" dirty="0"/>
              <a:t>Kriisipuhelin tavoittaa yhä enemmän itsetuhoisia soittajia. Keskusteluja akuutisti itsetuhoisten kanssa 3 vuorokaudessa.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1DC1753-E682-48CD-9D74-BD4C2C8E6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14</a:t>
            </a:fld>
            <a:endParaRPr lang="en-FI"/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9BABD619-F2FF-42BE-83EE-7EA2B78A15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749690"/>
              </p:ext>
            </p:extLst>
          </p:nvPr>
        </p:nvGraphicFramePr>
        <p:xfrm>
          <a:off x="467544" y="1916832"/>
          <a:ext cx="8136904" cy="4440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918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B2CF47-429F-4DBA-8950-FA4EE6BD9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7908525" cy="999217"/>
          </a:xfrm>
        </p:spPr>
        <p:txBody>
          <a:bodyPr>
            <a:normAutofit/>
          </a:bodyPr>
          <a:lstStyle/>
          <a:p>
            <a:r>
              <a:rPr lang="fi-FI" dirty="0"/>
              <a:t>Itsetuhoisuus Kriisipuhelin-keskusteluissa kuukausittain 2020-21 (kpl)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1DC1753-E682-48CD-9D74-BD4C2C8E6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15</a:t>
            </a:fld>
            <a:endParaRPr lang="en-FI"/>
          </a:p>
        </p:txBody>
      </p: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8D54C6B6-6C8F-4D3D-B05A-FDBA12C2C0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753361"/>
              </p:ext>
            </p:extLst>
          </p:nvPr>
        </p:nvGraphicFramePr>
        <p:xfrm>
          <a:off x="329705" y="1700808"/>
          <a:ext cx="8484589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1149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B2CF47-429F-4DBA-8950-FA4EE6BD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1400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28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Itsetuhoisuudesta soittavissa korostuu alle 30-vuotiaat, etenkin nuoret naiset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1DC1753-E682-48CD-9D74-BD4C2C8E6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16</a:t>
            </a:fld>
            <a:endParaRPr lang="en-FI"/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A28A11AF-0E4C-4DC4-B118-588AD8F62C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320498"/>
              </p:ext>
            </p:extLst>
          </p:nvPr>
        </p:nvGraphicFramePr>
        <p:xfrm>
          <a:off x="148590" y="1614715"/>
          <a:ext cx="8846820" cy="510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2543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28EFEA-34B2-47B2-832A-41DC756C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7939447" cy="999217"/>
          </a:xfrm>
        </p:spPr>
        <p:txBody>
          <a:bodyPr>
            <a:normAutofit/>
          </a:bodyPr>
          <a:lstStyle/>
          <a:p>
            <a:r>
              <a:rPr lang="fi-FI" dirty="0"/>
              <a:t>Kriisipuhelin-päivystäjien yhteydenotot viranomaisiin 2020-21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8E9FFEC-BC46-4167-AF80-DDB31D4BC0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17</a:t>
            </a:fld>
            <a:endParaRPr lang="en-FI"/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84C89C9D-B583-4FED-8BEC-17A3BFA6CA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270163"/>
              </p:ext>
            </p:extLst>
          </p:nvPr>
        </p:nvGraphicFramePr>
        <p:xfrm>
          <a:off x="148590" y="1772816"/>
          <a:ext cx="8743890" cy="458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2146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EA58BB-B0D0-4AE1-8D46-448CD90A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7980533" cy="999217"/>
          </a:xfrm>
        </p:spPr>
        <p:txBody>
          <a:bodyPr>
            <a:normAutofit fontScale="90000"/>
          </a:bodyPr>
          <a:lstStyle/>
          <a:p>
            <a:r>
              <a:rPr lang="fi-FI" dirty="0"/>
              <a:t>Arabiankieliselle linjalle soitetaan paljon pahasta olosta, ruotsinkieliselle linjalle ihmissuhdeongelmista. Molemmille linjoille soitetaan paljon arjessa selviytymisen haasteista.</a:t>
            </a:r>
            <a:r>
              <a:rPr lang="fi-FI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EB5896F-E284-48D3-A20B-968FD92AEF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18</a:t>
            </a:fld>
            <a:endParaRPr lang="en-FI"/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ED83E256-15AA-4D79-AC22-264878B025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772932"/>
              </p:ext>
            </p:extLst>
          </p:nvPr>
        </p:nvGraphicFramePr>
        <p:xfrm>
          <a:off x="0" y="2057400"/>
          <a:ext cx="9144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7683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1B1826-7AAF-4C94-87B5-A40D9EBF9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4000" dirty="0"/>
              <a:t>KUKA SOITTAA KRIISIPUHELIMEEN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E1D1673-C4AB-456B-9075-FDA448E912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19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085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B2CF47-429F-4DBA-8950-FA4EE6BD9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37" y="615498"/>
            <a:ext cx="7908525" cy="999217"/>
          </a:xfrm>
        </p:spPr>
        <p:txBody>
          <a:bodyPr>
            <a:normAutofit/>
          </a:bodyPr>
          <a:lstStyle/>
          <a:p>
            <a:r>
              <a:rPr lang="fi-FI" dirty="0"/>
              <a:t>Soittojen ja vastattujen puhelujen määrä korkealla pandemia-aikana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1DC1753-E682-48CD-9D74-BD4C2C8E6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2</a:t>
            </a:fld>
            <a:endParaRPr lang="en-FI"/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B7A735F6-B7D6-40B8-84A1-467454C24A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617116"/>
              </p:ext>
            </p:extLst>
          </p:nvPr>
        </p:nvGraphicFramePr>
        <p:xfrm>
          <a:off x="323529" y="1700808"/>
          <a:ext cx="84969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059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DD76AB-67A5-4C9D-B260-F0B3246B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Kriisipuhelin tavoittaa soittajia laajasti: ikä- ja sukupuolijakauma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C176813-B8F7-4A01-A363-5FF7D8DF72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20</a:t>
            </a:fld>
            <a:endParaRPr lang="en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3918ECC-0B88-4C76-B8BD-D81D6A3677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1" y="2154821"/>
            <a:ext cx="1668901" cy="1668901"/>
          </a:xfrm>
          <a:prstGeom prst="rect">
            <a:avLst/>
          </a:prstGeom>
        </p:spPr>
      </p:pic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27FF10E-4CCB-4DC6-927A-C92683B62A9E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923078" y="5919336"/>
            <a:ext cx="2568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i-FI" sz="3200" b="1" dirty="0">
                <a:solidFill>
                  <a:srgbClr val="6A6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 0,2%</a:t>
            </a:r>
          </a:p>
        </p:txBody>
      </p:sp>
      <p:pic>
        <p:nvPicPr>
          <p:cNvPr id="7" name="Sisällön paikkamerkki 8">
            <a:extLst>
              <a:ext uri="{FF2B5EF4-FFF2-40B4-BE49-F238E27FC236}">
                <a16:creationId xmlns:a16="http://schemas.microsoft.com/office/drawing/2014/main" id="{338ECBBC-CA40-434C-88F1-8AE71946DB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7" y="4067775"/>
            <a:ext cx="1668901" cy="166890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6BA55A4C-8158-497D-9D96-475D43745EBE}"/>
              </a:ext>
            </a:extLst>
          </p:cNvPr>
          <p:cNvSpPr txBox="1"/>
          <p:nvPr/>
        </p:nvSpPr>
        <p:spPr>
          <a:xfrm>
            <a:off x="1196412" y="4578380"/>
            <a:ext cx="11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rgbClr val="6A6E73"/>
                </a:solidFill>
              </a:rPr>
              <a:t>32%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DDA5447-264D-4CA2-B5ED-E17523EDC91C}"/>
              </a:ext>
            </a:extLst>
          </p:cNvPr>
          <p:cNvSpPr txBox="1"/>
          <p:nvPr/>
        </p:nvSpPr>
        <p:spPr>
          <a:xfrm>
            <a:off x="1182020" y="2692539"/>
            <a:ext cx="137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rgbClr val="6A6E73"/>
                </a:solidFill>
              </a:rPr>
              <a:t>68%</a:t>
            </a:r>
          </a:p>
        </p:txBody>
      </p:sp>
      <p:graphicFrame>
        <p:nvGraphicFramePr>
          <p:cNvPr id="12" name="Kaavio 11">
            <a:extLst>
              <a:ext uri="{FF2B5EF4-FFF2-40B4-BE49-F238E27FC236}">
                <a16:creationId xmlns:a16="http://schemas.microsoft.com/office/drawing/2014/main" id="{D887DE84-CA91-48C5-A33C-075CB64148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617374"/>
              </p:ext>
            </p:extLst>
          </p:nvPr>
        </p:nvGraphicFramePr>
        <p:xfrm>
          <a:off x="2473008" y="1461364"/>
          <a:ext cx="6563488" cy="478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5006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B2CF47-429F-4DBA-8950-FA4EE6BD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1400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28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Alle 30-vuotiaiden soittajien määrä noussut pandemia-aikana selvästi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1DC1753-E682-48CD-9D74-BD4C2C8E6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21</a:t>
            </a:fld>
            <a:endParaRPr lang="en-FI"/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FD40C7E1-107D-4B31-AA8A-453A404FE0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568436"/>
              </p:ext>
            </p:extLst>
          </p:nvPr>
        </p:nvGraphicFramePr>
        <p:xfrm>
          <a:off x="395536" y="1772816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0404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1B1826-7AAF-4C94-87B5-A40D9EBF9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37" y="1704923"/>
            <a:ext cx="7164439" cy="34481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4000" dirty="0"/>
              <a:t>KUKA VASTAA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E1D1673-C4AB-456B-9075-FDA448E912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22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19147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28EFEA-34B2-47B2-832A-41DC756C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20688"/>
            <a:ext cx="7836517" cy="999217"/>
          </a:xfrm>
        </p:spPr>
        <p:txBody>
          <a:bodyPr>
            <a:normAutofit fontScale="90000"/>
          </a:bodyPr>
          <a:lstStyle/>
          <a:p>
            <a:r>
              <a:rPr lang="fi-FI" dirty="0"/>
              <a:t>Noin joka toiseen puheluun vastasi 2021 kriisityön ammattilainen ja joka toiseen koulutettu vapaaehtoinen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8E9FFEC-BC46-4167-AF80-DDB31D4BC0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23</a:t>
            </a:fld>
            <a:endParaRPr lang="en-FI"/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04904589-37A8-4ABD-8189-E03745F236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198056"/>
              </p:ext>
            </p:extLst>
          </p:nvPr>
        </p:nvGraphicFramePr>
        <p:xfrm>
          <a:off x="1619672" y="1484784"/>
          <a:ext cx="64087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8287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28EFEA-34B2-47B2-832A-41DC756C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7836517" cy="999217"/>
          </a:xfrm>
        </p:spPr>
        <p:txBody>
          <a:bodyPr>
            <a:normAutofit/>
          </a:bodyPr>
          <a:lstStyle/>
          <a:p>
            <a:r>
              <a:rPr lang="fi-FI" dirty="0"/>
              <a:t>Pandemia-aika lisäsi vapaaehtoisia ja palkattuja päivystäjiä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8E9FFEC-BC46-4167-AF80-DDB31D4BC0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24</a:t>
            </a:fld>
            <a:endParaRPr lang="en-FI"/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75DAD297-6CA7-4AC2-BBCF-9AB07C37D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920690"/>
              </p:ext>
            </p:extLst>
          </p:nvPr>
        </p:nvGraphicFramePr>
        <p:xfrm>
          <a:off x="467544" y="1700808"/>
          <a:ext cx="84249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4596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1B1826-7AAF-4C94-87B5-A40D9EBF9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37" y="1704923"/>
            <a:ext cx="7164439" cy="34481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4000" dirty="0"/>
              <a:t>VOIKO YKSI KESKUSTELU AUTTAA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E1D1673-C4AB-456B-9075-FDA448E912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25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002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28EFEA-34B2-47B2-832A-41DC756C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7836517" cy="999217"/>
          </a:xfrm>
        </p:spPr>
        <p:txBody>
          <a:bodyPr>
            <a:normAutofit/>
          </a:bodyPr>
          <a:lstStyle/>
          <a:p>
            <a:r>
              <a:rPr lang="fi-FI" sz="2800" dirty="0"/>
              <a:t>70 %:ssa puheluista päivystäjä arvioi, että keskustelusta oli soittajalle hyötyä, koska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8E9FFEC-BC46-4167-AF80-DDB31D4BC0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26</a:t>
            </a:fld>
            <a:endParaRPr lang="en-FI"/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DCCF9E91-FC09-4807-BA57-E4E7484D72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068122"/>
              </p:ext>
            </p:extLst>
          </p:nvPr>
        </p:nvGraphicFramePr>
        <p:xfrm>
          <a:off x="323528" y="1614715"/>
          <a:ext cx="8424936" cy="524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Ellipsi 9">
            <a:extLst>
              <a:ext uri="{FF2B5EF4-FFF2-40B4-BE49-F238E27FC236}">
                <a16:creationId xmlns:a16="http://schemas.microsoft.com/office/drawing/2014/main" id="{CC7D375A-4D17-4AB8-A114-859242D8068F}"/>
              </a:ext>
            </a:extLst>
          </p:cNvPr>
          <p:cNvSpPr/>
          <p:nvPr/>
        </p:nvSpPr>
        <p:spPr>
          <a:xfrm>
            <a:off x="6300192" y="836712"/>
            <a:ext cx="2911242" cy="282916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200" b="1" dirty="0">
                <a:solidFill>
                  <a:srgbClr val="FFFFFF"/>
                </a:solidFill>
                <a:cs typeface="Calibri"/>
              </a:rPr>
              <a:t>38789</a:t>
            </a:r>
            <a:br>
              <a:rPr lang="fi-FI" sz="2200" b="1" dirty="0">
                <a:solidFill>
                  <a:srgbClr val="FFFFFF"/>
                </a:solidFill>
                <a:cs typeface="Calibri"/>
              </a:rPr>
            </a:br>
            <a:r>
              <a:rPr lang="fi-FI" sz="2200" dirty="0">
                <a:solidFill>
                  <a:srgbClr val="FFFFFF"/>
                </a:solidFill>
                <a:cs typeface="Calibri"/>
              </a:rPr>
              <a:t>keskustelua päättyi kiittävään palautteeseen -21 (33968 kpl 2020). </a:t>
            </a:r>
          </a:p>
          <a:p>
            <a:pPr algn="ctr"/>
            <a:r>
              <a:rPr lang="fi-FI" sz="1600" dirty="0">
                <a:solidFill>
                  <a:srgbClr val="FFFFFF"/>
                </a:solidFill>
                <a:cs typeface="Calibri"/>
              </a:rPr>
              <a:t>Kriittistä palautetta jätettiin keskustelun lopuksi </a:t>
            </a:r>
            <a:r>
              <a:rPr lang="fi-FI" sz="1600" dirty="0"/>
              <a:t>995 kertaa.</a:t>
            </a:r>
            <a:endParaRPr lang="fi-FI" sz="16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414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CE6C8-BA91-4970-847F-3ED0498C0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Palautteita Kriisipuhelin-keskusteluista 2021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55CF92E-BD60-4514-8B79-5861F3C9E6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27</a:t>
            </a:fld>
            <a:endParaRPr lang="en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8A95A75-C1A3-4D9B-85E5-AD11A5A7B9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4285" y="1721285"/>
            <a:ext cx="7432475" cy="4732051"/>
          </a:xfrm>
        </p:spPr>
        <p:txBody>
          <a:bodyPr>
            <a:normAutofit/>
          </a:bodyPr>
          <a:lstStyle/>
          <a:p>
            <a:r>
              <a:rPr lang="fi-FI" dirty="0"/>
              <a:t>”On kummallista, miten tämä puhuminen helpotti </a:t>
            </a:r>
            <a:r>
              <a:rPr lang="fi-FI" dirty="0" err="1"/>
              <a:t>mun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oloa! Mulla on paljon parempi olo!”</a:t>
            </a:r>
          </a:p>
          <a:p>
            <a:r>
              <a:rPr lang="fi-FI" dirty="0"/>
              <a:t>”Tuntuu että kivi vierähti sydämeltä, </a:t>
            </a:r>
            <a:r>
              <a:rPr lang="fi-FI" dirty="0" err="1"/>
              <a:t>sä</a:t>
            </a:r>
            <a:r>
              <a:rPr lang="fi-FI" dirty="0"/>
              <a:t> kuuntelit ihan oikeasti. Musta tuntuu että sain niin paljon kannustavia vinkkejä tähän stressaavaan oloon, että nyt on hyvä ja helpottunut olo.”</a:t>
            </a:r>
          </a:p>
          <a:p>
            <a:r>
              <a:rPr lang="fi-FI" dirty="0"/>
              <a:t>”Kiitos tekemästänne työstä, se pelastaa henkiä.” </a:t>
            </a:r>
          </a:p>
          <a:p>
            <a:r>
              <a:rPr lang="fi-FI" dirty="0"/>
              <a:t>”Kiitos! </a:t>
            </a:r>
            <a:r>
              <a:rPr lang="fi-FI" dirty="0" err="1"/>
              <a:t>Sä</a:t>
            </a:r>
            <a:r>
              <a:rPr lang="fi-FI" dirty="0"/>
              <a:t> </a:t>
            </a:r>
            <a:r>
              <a:rPr lang="fi-FI" dirty="0" err="1"/>
              <a:t>oot</a:t>
            </a:r>
            <a:r>
              <a:rPr lang="fi-FI" dirty="0"/>
              <a:t> ensimmäinen ihminen kelle </a:t>
            </a:r>
            <a:r>
              <a:rPr lang="fi-FI" dirty="0" err="1"/>
              <a:t>mä</a:t>
            </a:r>
            <a:r>
              <a:rPr lang="fi-FI" dirty="0"/>
              <a:t> </a:t>
            </a:r>
            <a:r>
              <a:rPr lang="fi-FI" dirty="0" err="1"/>
              <a:t>oon</a:t>
            </a:r>
            <a:r>
              <a:rPr lang="fi-FI" dirty="0"/>
              <a:t> kertonut aivan kaiken. </a:t>
            </a:r>
            <a:r>
              <a:rPr lang="fi-FI" dirty="0" err="1"/>
              <a:t>Tää</a:t>
            </a:r>
            <a:r>
              <a:rPr lang="fi-FI" dirty="0"/>
              <a:t> helpotti </a:t>
            </a:r>
            <a:r>
              <a:rPr lang="fi-FI" dirty="0" err="1"/>
              <a:t>mua</a:t>
            </a:r>
            <a:r>
              <a:rPr lang="fi-FI" dirty="0"/>
              <a:t> tosi paljon jo.” </a:t>
            </a:r>
          </a:p>
          <a:p>
            <a:r>
              <a:rPr lang="fi-FI" dirty="0"/>
              <a:t>”Kiitos kun kuuntelit. Hävetti ja pelotti niin kovasti soittaa tänne, mutta helpotti paljon kun sain kerrottua asiani.” </a:t>
            </a:r>
          </a:p>
          <a:p>
            <a:r>
              <a:rPr lang="fi-FI" dirty="0"/>
              <a:t>”Kiitos kun kerroit että on ihan normaalia tuntea näitä kaikkia tunteita mitä tämä itsemurha on herättänyt.” </a:t>
            </a:r>
          </a:p>
          <a:p>
            <a:r>
              <a:rPr lang="fi-FI" dirty="0"/>
              <a:t>”Keskustelu helpotti, sain kertoa huoleni, pelkoni.” </a:t>
            </a:r>
          </a:p>
          <a:p>
            <a:r>
              <a:rPr lang="fi-FI" dirty="0"/>
              <a:t>”Teette tärkeää työtä, auttaa kun saa puhua. Kiitos, kiitos, kiitos!” </a:t>
            </a:r>
          </a:p>
          <a:p>
            <a:endParaRPr lang="fi-FI" dirty="0"/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D89A7B7B-6E91-42EB-834D-BF3D392A86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771575"/>
              </p:ext>
            </p:extLst>
          </p:nvPr>
        </p:nvGraphicFramePr>
        <p:xfrm>
          <a:off x="5776457" y="12035"/>
          <a:ext cx="374441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8654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7CB203-78BF-472C-A861-9884F675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8052541" cy="999217"/>
          </a:xfrm>
        </p:spPr>
        <p:txBody>
          <a:bodyPr>
            <a:normAutofit/>
          </a:bodyPr>
          <a:lstStyle/>
          <a:p>
            <a:r>
              <a:rPr lang="fi-FI" dirty="0"/>
              <a:t>Kriisipuhelimessa on vastattu lähes 1 360 000 soittoon 1.4.1970-31.12.2021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A8E838F-73D0-4A04-81D9-5E79E90B1D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28</a:t>
            </a:fld>
            <a:endParaRPr lang="en-FI"/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23594A49-0E94-42DE-96FA-FEA6B75C23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330304"/>
              </p:ext>
            </p:extLst>
          </p:nvPr>
        </p:nvGraphicFramePr>
        <p:xfrm>
          <a:off x="1475656" y="1772816"/>
          <a:ext cx="734481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0456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7B37938-0629-4441-89F7-328CA3D583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29</a:t>
            </a:fld>
            <a:endParaRPr lang="en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F03AC9F-B18C-4943-B003-2E0A6D757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" y="548680"/>
            <a:ext cx="9132339" cy="456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3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B2CF47-429F-4DBA-8950-FA4EE6BD9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7476477" cy="999217"/>
          </a:xfrm>
        </p:spPr>
        <p:txBody>
          <a:bodyPr>
            <a:normAutofit/>
          </a:bodyPr>
          <a:lstStyle/>
          <a:p>
            <a:r>
              <a:rPr lang="fi-FI" dirty="0"/>
              <a:t>Marras-joulukuussa 2021 soittoja erityisen paljon</a:t>
            </a:r>
            <a:endParaRPr lang="fi-FI" sz="20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1DC1753-E682-48CD-9D74-BD4C2C8E6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3</a:t>
            </a:fld>
            <a:endParaRPr lang="en-FI"/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098254E9-8271-4F3E-B642-F590029B28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908274"/>
              </p:ext>
            </p:extLst>
          </p:nvPr>
        </p:nvGraphicFramePr>
        <p:xfrm>
          <a:off x="695923" y="1614715"/>
          <a:ext cx="7908525" cy="474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784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B2CF47-429F-4DBA-8950-FA4EE6BD9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6" y="615498"/>
            <a:ext cx="8052542" cy="999217"/>
          </a:xfrm>
        </p:spPr>
        <p:txBody>
          <a:bodyPr>
            <a:normAutofit fontScale="90000"/>
          </a:bodyPr>
          <a:lstStyle/>
          <a:p>
            <a:r>
              <a:rPr lang="fi-FI" dirty="0"/>
              <a:t>Pandemian alussa 2020 päivystysrutistuksia, </a:t>
            </a:r>
            <a:br>
              <a:rPr lang="fi-FI" dirty="0"/>
            </a:br>
            <a:r>
              <a:rPr lang="fi-FI" dirty="0"/>
              <a:t>2021 kuukausittain vastattujen puhelujen määrää vakiintui</a:t>
            </a:r>
            <a:endParaRPr lang="fi-FI" sz="20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1DC1753-E682-48CD-9D74-BD4C2C8E6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4</a:t>
            </a:fld>
            <a:endParaRPr lang="en-FI"/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A80C2319-52EF-474A-9BB4-17AE8C5730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521466"/>
              </p:ext>
            </p:extLst>
          </p:nvPr>
        </p:nvGraphicFramePr>
        <p:xfrm>
          <a:off x="148590" y="1855963"/>
          <a:ext cx="8599874" cy="4866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7829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B2CF47-429F-4DBA-8950-FA4EE6BD9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7632848" cy="999217"/>
          </a:xfrm>
        </p:spPr>
        <p:txBody>
          <a:bodyPr>
            <a:normAutofit/>
          </a:bodyPr>
          <a:lstStyle/>
          <a:p>
            <a:r>
              <a:rPr lang="fi-FI" dirty="0"/>
              <a:t>Vastattujen puhelujen määrä laski vuodesta 2020, mutta kriisikeskustelujen määrä nousi</a:t>
            </a:r>
            <a:endParaRPr lang="fi-FI" sz="20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1DC1753-E682-48CD-9D74-BD4C2C8E6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5</a:t>
            </a:fld>
            <a:endParaRPr lang="en-FI"/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345F6304-93CA-4188-B3B9-C84D5282AF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895816"/>
              </p:ext>
            </p:extLst>
          </p:nvPr>
        </p:nvGraphicFramePr>
        <p:xfrm>
          <a:off x="251520" y="1844824"/>
          <a:ext cx="8496943" cy="487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90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B2CF47-429F-4DBA-8950-FA4EE6BD9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7632848" cy="999217"/>
          </a:xfrm>
        </p:spPr>
        <p:txBody>
          <a:bodyPr>
            <a:normAutofit/>
          </a:bodyPr>
          <a:lstStyle/>
          <a:p>
            <a:r>
              <a:rPr lang="fi-FI" dirty="0"/>
              <a:t>Vastattujen puhelujen määrä laski vuodesta 2020, mutta kriisikeskustelujen määrä nousi</a:t>
            </a:r>
            <a:endParaRPr lang="fi-FI" sz="20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1DC1753-E682-48CD-9D74-BD4C2C8E6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6</a:t>
            </a:fld>
            <a:endParaRPr lang="en-FI"/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F3B9F189-D856-4E5B-82EE-473C6FAE2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312830"/>
              </p:ext>
            </p:extLst>
          </p:nvPr>
        </p:nvGraphicFramePr>
        <p:xfrm>
          <a:off x="551907" y="1772816"/>
          <a:ext cx="789806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891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AC27337-A22E-48A0-8D23-62FC086EC8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7</a:t>
            </a:fld>
            <a:endParaRPr lang="en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3B6AB7A-B973-408D-93F2-5BA22FD01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4000" b="1" dirty="0">
                <a:latin typeface="Calibri" panose="020F0502020204030204"/>
                <a:ea typeface="+mj-ea"/>
              </a:rPr>
              <a:t>SOITOT JA KESKUSTELUT </a:t>
            </a:r>
            <a:br>
              <a:rPr lang="fi-FI" sz="4000" b="1" dirty="0">
                <a:latin typeface="Calibri" panose="020F0502020204030204"/>
                <a:ea typeface="+mj-ea"/>
              </a:rPr>
            </a:br>
            <a:r>
              <a:rPr lang="fi-FI" sz="4000" b="1" dirty="0">
                <a:latin typeface="Calibri" panose="020F0502020204030204"/>
                <a:ea typeface="+mj-ea"/>
              </a:rPr>
              <a:t>KRIISIPUHELIMEN RUOTSIN- JA ARABIANKIELISILLÄ LINJOILLA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746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EDB2D2-EB99-4CA2-BCB4-3FE7A210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7" y="615498"/>
            <a:ext cx="7620493" cy="99921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accent2"/>
                </a:solidFill>
              </a:rPr>
              <a:t>Kriisipuhelimen kielilinjojen yhteydenotot</a:t>
            </a:r>
            <a:br>
              <a:rPr lang="fi-FI" dirty="0"/>
            </a:b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ACE6188-4E33-4BAE-BC0F-281725D386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8</a:t>
            </a:fld>
            <a:endParaRPr lang="en-FI"/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61DFE4B5-3B17-42A3-A11B-22C28C1A7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112627"/>
              </p:ext>
            </p:extLst>
          </p:nvPr>
        </p:nvGraphicFramePr>
        <p:xfrm>
          <a:off x="395537" y="1772816"/>
          <a:ext cx="81245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686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EDB2D2-EB99-4CA2-BCB4-3FE7A2100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Kristelefon</a:t>
            </a:r>
            <a:r>
              <a:rPr lang="fi-FI" dirty="0"/>
              <a:t> tavoitti aiempaa enemmän soittajia</a:t>
            </a:r>
            <a:br>
              <a:rPr lang="fi-FI" dirty="0"/>
            </a:b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ACE6188-4E33-4BAE-BC0F-281725D386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9</a:t>
            </a:fld>
            <a:endParaRPr lang="en-FI"/>
          </a:p>
        </p:txBody>
      </p:sp>
      <p:pic>
        <p:nvPicPr>
          <p:cNvPr id="6" name="Sisällön paikkamerkki 2">
            <a:extLst>
              <a:ext uri="{FF2B5EF4-FFF2-40B4-BE49-F238E27FC236}">
                <a16:creationId xmlns:a16="http://schemas.microsoft.com/office/drawing/2014/main" id="{51F93F59-584A-49FA-B3EF-7C3A8A0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827083"/>
            <a:ext cx="4366704" cy="4317914"/>
          </a:xfrm>
          <a:prstGeom prst="rect">
            <a:avLst/>
          </a:prstGeom>
        </p:spPr>
      </p:pic>
      <p:sp>
        <p:nvSpPr>
          <p:cNvPr id="7" name="Sisällön paikkamerkki 7">
            <a:extLst>
              <a:ext uri="{FF2B5EF4-FFF2-40B4-BE49-F238E27FC236}">
                <a16:creationId xmlns:a16="http://schemas.microsoft.com/office/drawing/2014/main" id="{8FAD242D-99E9-4894-8EC5-54E1FB5928F9}"/>
              </a:ext>
            </a:extLst>
          </p:cNvPr>
          <p:cNvSpPr txBox="1">
            <a:spLocks/>
          </p:cNvSpPr>
          <p:nvPr/>
        </p:nvSpPr>
        <p:spPr>
          <a:xfrm>
            <a:off x="614625" y="1916832"/>
            <a:ext cx="3458344" cy="452596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i-FI" sz="3200" dirty="0">
                <a:latin typeface="+mn-lt"/>
              </a:rPr>
              <a:t>2021</a:t>
            </a:r>
          </a:p>
          <a:p>
            <a:pPr fontAlgn="auto">
              <a:spcAft>
                <a:spcPts val="0"/>
              </a:spcAft>
            </a:pPr>
            <a:r>
              <a:rPr lang="fi-FI" sz="3200" b="1" dirty="0">
                <a:solidFill>
                  <a:schemeClr val="accent1"/>
                </a:solidFill>
                <a:latin typeface="+mn-lt"/>
              </a:rPr>
              <a:t>1111 </a:t>
            </a:r>
            <a:r>
              <a:rPr lang="fi-FI" sz="2400" dirty="0">
                <a:solidFill>
                  <a:schemeClr val="accent2"/>
                </a:solidFill>
                <a:latin typeface="+mn-lt"/>
              </a:rPr>
              <a:t>soittoyritystä</a:t>
            </a:r>
            <a:endParaRPr lang="fi-FI" sz="3200" dirty="0">
              <a:solidFill>
                <a:schemeClr val="accent2"/>
              </a:solidFill>
              <a:latin typeface="+mn-lt"/>
            </a:endParaRPr>
          </a:p>
          <a:p>
            <a:pPr fontAlgn="auto">
              <a:spcAft>
                <a:spcPts val="0"/>
              </a:spcAft>
            </a:pPr>
            <a:r>
              <a:rPr lang="fi-FI" sz="3200" b="1" dirty="0">
                <a:solidFill>
                  <a:schemeClr val="accent1"/>
                </a:solidFill>
                <a:latin typeface="+mn-lt"/>
              </a:rPr>
              <a:t>268 </a:t>
            </a:r>
            <a:r>
              <a:rPr lang="fi-FI" sz="2400" dirty="0">
                <a:solidFill>
                  <a:srgbClr val="19413D"/>
                </a:solidFill>
                <a:latin typeface="+mn-lt"/>
              </a:rPr>
              <a:t>vastattua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fi-FI" sz="3200" b="1" dirty="0">
              <a:solidFill>
                <a:schemeClr val="accent1"/>
              </a:solidFill>
              <a:latin typeface="+mn-lt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fi-FI" sz="2400" dirty="0">
                <a:latin typeface="+mn-lt"/>
              </a:rPr>
              <a:t>2020</a:t>
            </a:r>
          </a:p>
          <a:p>
            <a:pPr fontAlgn="auto">
              <a:spcAft>
                <a:spcPts val="0"/>
              </a:spcAft>
            </a:pPr>
            <a:r>
              <a:rPr lang="fi-FI" sz="2400" b="1" dirty="0">
                <a:solidFill>
                  <a:schemeClr val="accent1"/>
                </a:solidFill>
                <a:latin typeface="+mn-lt"/>
              </a:rPr>
              <a:t>1070 </a:t>
            </a:r>
            <a:r>
              <a:rPr lang="fi-FI" sz="2400" dirty="0">
                <a:solidFill>
                  <a:schemeClr val="accent2"/>
                </a:solidFill>
                <a:latin typeface="+mn-lt"/>
              </a:rPr>
              <a:t>soittoyritystä </a:t>
            </a:r>
          </a:p>
          <a:p>
            <a:pPr fontAlgn="auto">
              <a:spcAft>
                <a:spcPts val="0"/>
              </a:spcAft>
            </a:pPr>
            <a:r>
              <a:rPr lang="fi-FI" sz="2400" b="1" dirty="0">
                <a:solidFill>
                  <a:schemeClr val="accent1"/>
                </a:solidFill>
                <a:latin typeface="+mn-lt"/>
              </a:rPr>
              <a:t>215</a:t>
            </a:r>
            <a:r>
              <a:rPr lang="fi-FI" sz="2400" dirty="0">
                <a:solidFill>
                  <a:schemeClr val="accent2"/>
                </a:solidFill>
                <a:latin typeface="+mn-lt"/>
              </a:rPr>
              <a:t> vastattua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sz="2400" dirty="0">
                <a:solidFill>
                  <a:schemeClr val="accent2"/>
                </a:solidFill>
                <a:latin typeface="+mn-lt"/>
              </a:rPr>
              <a:t>1.4.-31.12.2019</a:t>
            </a:r>
          </a:p>
          <a:p>
            <a:pPr fontAlgn="auto">
              <a:spcAft>
                <a:spcPts val="0"/>
              </a:spcAft>
            </a:pPr>
            <a:r>
              <a:rPr lang="fi-FI" sz="2400" b="1" dirty="0">
                <a:solidFill>
                  <a:schemeClr val="accent1"/>
                </a:solidFill>
                <a:latin typeface="+mn-lt"/>
              </a:rPr>
              <a:t>520</a:t>
            </a:r>
            <a:r>
              <a:rPr lang="fi-FI" sz="2400" dirty="0">
                <a:solidFill>
                  <a:schemeClr val="accent2"/>
                </a:solidFill>
                <a:latin typeface="+mn-lt"/>
              </a:rPr>
              <a:t> soittoyritystä ja</a:t>
            </a:r>
          </a:p>
          <a:p>
            <a:pPr fontAlgn="auto">
              <a:spcAft>
                <a:spcPts val="0"/>
              </a:spcAft>
            </a:pPr>
            <a:r>
              <a:rPr lang="fi-FI" sz="2400" b="1" dirty="0">
                <a:solidFill>
                  <a:schemeClr val="accent1"/>
                </a:solidFill>
                <a:latin typeface="+mn-lt"/>
              </a:rPr>
              <a:t>124</a:t>
            </a:r>
            <a:r>
              <a:rPr lang="fi-FI" sz="2400" dirty="0">
                <a:solidFill>
                  <a:schemeClr val="accent2"/>
                </a:solidFill>
                <a:latin typeface="+mn-lt"/>
              </a:rPr>
              <a:t> käytyä keskustelua. </a:t>
            </a:r>
          </a:p>
          <a:p>
            <a:pPr fontAlgn="auto">
              <a:spcAft>
                <a:spcPts val="0"/>
              </a:spcAft>
            </a:pPr>
            <a:endParaRPr lang="fi-FI" dirty="0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3DF1584-8290-40C2-99C1-9684215F30BE}"/>
              </a:ext>
            </a:extLst>
          </p:cNvPr>
          <p:cNvSpPr/>
          <p:nvPr/>
        </p:nvSpPr>
        <p:spPr>
          <a:xfrm>
            <a:off x="4355976" y="5289243"/>
            <a:ext cx="1418677" cy="1404835"/>
          </a:xfrm>
          <a:prstGeom prst="ellipse">
            <a:avLst/>
          </a:prstGeom>
          <a:solidFill>
            <a:schemeClr val="bg1"/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2000" dirty="0">
              <a:solidFill>
                <a:schemeClr val="tx2"/>
              </a:solidFill>
            </a:endParaRPr>
          </a:p>
          <a:p>
            <a:pPr algn="ctr"/>
            <a:endParaRPr lang="fi-FI" sz="2000" dirty="0">
              <a:solidFill>
                <a:schemeClr val="tx2"/>
              </a:solidFill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fi-FI" sz="2000" dirty="0">
                <a:solidFill>
                  <a:schemeClr val="accent2"/>
                </a:solidFill>
              </a:rPr>
              <a:t>vuodesta </a:t>
            </a:r>
            <a:r>
              <a:rPr lang="fi-FI" sz="3000" dirty="0">
                <a:solidFill>
                  <a:schemeClr val="accent2"/>
                </a:solidFill>
              </a:rPr>
              <a:t>2019</a:t>
            </a:r>
            <a:endParaRPr lang="fi-FI" sz="3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algn="ctr"/>
            <a:endParaRPr lang="fi-FI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403821"/>
      </p:ext>
    </p:extLst>
  </p:cSld>
  <p:clrMapOvr>
    <a:masterClrMapping/>
  </p:clrMapOvr>
</p:sld>
</file>

<file path=ppt/theme/theme1.xml><?xml version="1.0" encoding="utf-8"?>
<a:theme xmlns:a="http://schemas.openxmlformats.org/drawingml/2006/main" name="1_Tekstisivu / tumma harmaa + valkoinen">
  <a:themeElements>
    <a:clrScheme name="Mieli värit">
      <a:dk1>
        <a:srgbClr val="000000"/>
      </a:dk1>
      <a:lt1>
        <a:srgbClr val="FFFFFF"/>
      </a:lt1>
      <a:dk2>
        <a:srgbClr val="575757"/>
      </a:dk2>
      <a:lt2>
        <a:srgbClr val="EDEDED"/>
      </a:lt2>
      <a:accent1>
        <a:srgbClr val="00D032"/>
      </a:accent1>
      <a:accent2>
        <a:srgbClr val="19413D"/>
      </a:accent2>
      <a:accent3>
        <a:srgbClr val="C8F5C8"/>
      </a:accent3>
      <a:accent4>
        <a:srgbClr val="05D2F5"/>
      </a:accent4>
      <a:accent5>
        <a:srgbClr val="FFF023"/>
      </a:accent5>
      <a:accent6>
        <a:srgbClr val="FAB35F"/>
      </a:accent6>
      <a:hlink>
        <a:srgbClr val="0028BE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BC9AEF1-DB5D-CA4F-BD6D-EE1E02C5CB85}" vid="{CC811F94-ACEF-E247-B99B-059ADF1CE094}"/>
    </a:ext>
  </a:extLst>
</a:theme>
</file>

<file path=ppt/theme/theme2.xml><?xml version="1.0" encoding="utf-8"?>
<a:theme xmlns:a="http://schemas.openxmlformats.org/drawingml/2006/main" name="Tekstisivu / vaalea harmaa">
  <a:themeElements>
    <a:clrScheme name="Mieli värit">
      <a:dk1>
        <a:srgbClr val="000000"/>
      </a:dk1>
      <a:lt1>
        <a:srgbClr val="FFFFFF"/>
      </a:lt1>
      <a:dk2>
        <a:srgbClr val="575757"/>
      </a:dk2>
      <a:lt2>
        <a:srgbClr val="EDEDED"/>
      </a:lt2>
      <a:accent1>
        <a:srgbClr val="00D032"/>
      </a:accent1>
      <a:accent2>
        <a:srgbClr val="19413D"/>
      </a:accent2>
      <a:accent3>
        <a:srgbClr val="C8F5C8"/>
      </a:accent3>
      <a:accent4>
        <a:srgbClr val="05D2F5"/>
      </a:accent4>
      <a:accent5>
        <a:srgbClr val="FFF023"/>
      </a:accent5>
      <a:accent6>
        <a:srgbClr val="FAB35F"/>
      </a:accent6>
      <a:hlink>
        <a:srgbClr val="0028BE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BC9AEF1-DB5D-CA4F-BD6D-EE1E02C5CB85}" vid="{2392E412-542D-8440-8068-ADAF09931DA0}"/>
    </a:ext>
  </a:extLst>
</a:theme>
</file>

<file path=ppt/theme/theme3.xml><?xml version="1.0" encoding="utf-8"?>
<a:theme xmlns:a="http://schemas.openxmlformats.org/drawingml/2006/main" name="Otsikkosivu / Lopetussivu">
  <a:themeElements>
    <a:clrScheme name="Mieli värit">
      <a:dk1>
        <a:srgbClr val="000000"/>
      </a:dk1>
      <a:lt1>
        <a:srgbClr val="FFFFFF"/>
      </a:lt1>
      <a:dk2>
        <a:srgbClr val="575757"/>
      </a:dk2>
      <a:lt2>
        <a:srgbClr val="EDEDED"/>
      </a:lt2>
      <a:accent1>
        <a:srgbClr val="00D032"/>
      </a:accent1>
      <a:accent2>
        <a:srgbClr val="19413D"/>
      </a:accent2>
      <a:accent3>
        <a:srgbClr val="C8F5C8"/>
      </a:accent3>
      <a:accent4>
        <a:srgbClr val="05D2F5"/>
      </a:accent4>
      <a:accent5>
        <a:srgbClr val="FFF023"/>
      </a:accent5>
      <a:accent6>
        <a:srgbClr val="FAB35F"/>
      </a:accent6>
      <a:hlink>
        <a:srgbClr val="0028BE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BC9AEF1-DB5D-CA4F-BD6D-EE1E02C5CB85}" vid="{5DB56FA4-5311-6240-968F-BF1B9A3E8D14}"/>
    </a:ext>
  </a:extLst>
</a:theme>
</file>

<file path=ppt/theme/theme4.xml><?xml version="1.0" encoding="utf-8"?>
<a:theme xmlns:a="http://schemas.openxmlformats.org/drawingml/2006/main" name="Tekstisivu / valkoinen">
  <a:themeElements>
    <a:clrScheme name="Mieli värit">
      <a:dk1>
        <a:srgbClr val="000000"/>
      </a:dk1>
      <a:lt1>
        <a:srgbClr val="FFFFFF"/>
      </a:lt1>
      <a:dk2>
        <a:srgbClr val="575757"/>
      </a:dk2>
      <a:lt2>
        <a:srgbClr val="EDEDED"/>
      </a:lt2>
      <a:accent1>
        <a:srgbClr val="00D032"/>
      </a:accent1>
      <a:accent2>
        <a:srgbClr val="19413D"/>
      </a:accent2>
      <a:accent3>
        <a:srgbClr val="C8F5C8"/>
      </a:accent3>
      <a:accent4>
        <a:srgbClr val="05D2F5"/>
      </a:accent4>
      <a:accent5>
        <a:srgbClr val="FFF023"/>
      </a:accent5>
      <a:accent6>
        <a:srgbClr val="FAB35F"/>
      </a:accent6>
      <a:hlink>
        <a:srgbClr val="0028BE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BC9AEF1-DB5D-CA4F-BD6D-EE1E02C5CB85}" vid="{1395CC3F-E019-614A-BDC0-97729FD3C5C4}"/>
    </a:ext>
  </a:extLst>
</a:theme>
</file>

<file path=ppt/theme/theme5.xml><?xml version="1.0" encoding="utf-8"?>
<a:theme xmlns:a="http://schemas.openxmlformats.org/drawingml/2006/main" name="Office-teema">
  <a:themeElements>
    <a:clrScheme name="">
      <a:dk1>
        <a:srgbClr val="707173"/>
      </a:dk1>
      <a:lt1>
        <a:srgbClr val="FFFFFF"/>
      </a:lt1>
      <a:dk2>
        <a:srgbClr val="004489"/>
      </a:dk2>
      <a:lt2>
        <a:srgbClr val="DCDCDC"/>
      </a:lt2>
      <a:accent1>
        <a:srgbClr val="004489"/>
      </a:accent1>
      <a:accent2>
        <a:srgbClr val="CDCD00"/>
      </a:accent2>
      <a:accent3>
        <a:srgbClr val="FFFFFF"/>
      </a:accent3>
      <a:accent4>
        <a:srgbClr val="5F5F61"/>
      </a:accent4>
      <a:accent5>
        <a:srgbClr val="AAB0C4"/>
      </a:accent5>
      <a:accent6>
        <a:srgbClr val="BABA00"/>
      </a:accent6>
      <a:hlink>
        <a:srgbClr val="80A2C4"/>
      </a:hlink>
      <a:folHlink>
        <a:srgbClr val="B8B9B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ema">
  <a:themeElements>
    <a:clrScheme name="">
      <a:dk1>
        <a:srgbClr val="707173"/>
      </a:dk1>
      <a:lt1>
        <a:srgbClr val="FFFFFF"/>
      </a:lt1>
      <a:dk2>
        <a:srgbClr val="004489"/>
      </a:dk2>
      <a:lt2>
        <a:srgbClr val="DCDCDC"/>
      </a:lt2>
      <a:accent1>
        <a:srgbClr val="004489"/>
      </a:accent1>
      <a:accent2>
        <a:srgbClr val="CDCD00"/>
      </a:accent2>
      <a:accent3>
        <a:srgbClr val="FFFFFF"/>
      </a:accent3>
      <a:accent4>
        <a:srgbClr val="5F5F61"/>
      </a:accent4>
      <a:accent5>
        <a:srgbClr val="AAB0C4"/>
      </a:accent5>
      <a:accent6>
        <a:srgbClr val="BABA00"/>
      </a:accent6>
      <a:hlink>
        <a:srgbClr val="80A2C4"/>
      </a:hlink>
      <a:folHlink>
        <a:srgbClr val="B8B9B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Mieli1</Template>
  <TotalTime>5432</TotalTime>
  <Words>640</Words>
  <Application>Microsoft Office PowerPoint</Application>
  <PresentationFormat>Näytössä katseltava diaesitys (4:3)</PresentationFormat>
  <Paragraphs>197</Paragraphs>
  <Slides>29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29</vt:i4>
      </vt:variant>
    </vt:vector>
  </HeadingPairs>
  <TitlesOfParts>
    <vt:vector size="39" baseType="lpstr">
      <vt:lpstr>Arial</vt:lpstr>
      <vt:lpstr>Arial Rounded MT</vt:lpstr>
      <vt:lpstr>Calibri</vt:lpstr>
      <vt:lpstr>Georgia</vt:lpstr>
      <vt:lpstr>Poppins</vt:lpstr>
      <vt:lpstr>Poppins SemiBold</vt:lpstr>
      <vt:lpstr>1_Tekstisivu / tumma harmaa + valkoinen</vt:lpstr>
      <vt:lpstr>Tekstisivu / vaalea harmaa</vt:lpstr>
      <vt:lpstr>Otsikkosivu / Lopetussivu</vt:lpstr>
      <vt:lpstr>Tekstisivu / valkoinen</vt:lpstr>
      <vt:lpstr>PowerPoint-esitys</vt:lpstr>
      <vt:lpstr>Soittojen ja vastattujen puhelujen määrä korkealla pandemia-aikana</vt:lpstr>
      <vt:lpstr>Marras-joulukuussa 2021 soittoja erityisen paljon</vt:lpstr>
      <vt:lpstr>Pandemian alussa 2020 päivystysrutistuksia,  2021 kuukausittain vastattujen puhelujen määrää vakiintui</vt:lpstr>
      <vt:lpstr>Vastattujen puhelujen määrä laski vuodesta 2020, mutta kriisikeskustelujen määrä nousi</vt:lpstr>
      <vt:lpstr>Vastattujen puhelujen määrä laski vuodesta 2020, mutta kriisikeskustelujen määrä nousi</vt:lpstr>
      <vt:lpstr>PowerPoint-esitys</vt:lpstr>
      <vt:lpstr>Kriisipuhelimen kielilinjojen yhteydenotot </vt:lpstr>
      <vt:lpstr>Kristelefon tavoitti aiempaa enemmän soittajia </vt:lpstr>
      <vt:lpstr>Arabiankielisella linjalla kasvoi soittomäärä, mutta aukioloaikojen ulkopuolella </vt:lpstr>
      <vt:lpstr>SOITTOJEN SYYT</vt:lpstr>
      <vt:lpstr>Keskeiset soiton syyt MIELI ry:n Kriisipuhelimessa (%): Pahasta olosta soitetaan yhä enemmän</vt:lpstr>
      <vt:lpstr>Paha olo, ihmissuhdeongelmat ja arjessa selviytymiseen liittyvät ongelmat yleisimmät syyt soittaa Kriisipuhelimeen</vt:lpstr>
      <vt:lpstr>Kriisipuhelin tavoittaa yhä enemmän itsetuhoisia soittajia. Keskusteluja akuutisti itsetuhoisten kanssa 3 vuorokaudessa.</vt:lpstr>
      <vt:lpstr>Itsetuhoisuus Kriisipuhelin-keskusteluissa kuukausittain 2020-21 (kpl)</vt:lpstr>
      <vt:lpstr>Itsetuhoisuudesta soittavissa korostuu alle 30-vuotiaat, etenkin nuoret naiset</vt:lpstr>
      <vt:lpstr>Kriisipuhelin-päivystäjien yhteydenotot viranomaisiin 2020-21</vt:lpstr>
      <vt:lpstr>Arabiankieliselle linjalle soitetaan paljon pahasta olosta, ruotsinkieliselle linjalle ihmissuhdeongelmista. Molemmille linjoille soitetaan paljon arjessa selviytymisen haasteista. </vt:lpstr>
      <vt:lpstr>KUKA SOITTAA KRIISIPUHELIMEEN</vt:lpstr>
      <vt:lpstr>Kriisipuhelin tavoittaa soittajia laajasti: ikä- ja sukupuolijakauma</vt:lpstr>
      <vt:lpstr>Alle 30-vuotiaiden soittajien määrä noussut pandemia-aikana selvästi</vt:lpstr>
      <vt:lpstr>KUKA VASTAA</vt:lpstr>
      <vt:lpstr>Noin joka toiseen puheluun vastasi 2021 kriisityön ammattilainen ja joka toiseen koulutettu vapaaehtoinen</vt:lpstr>
      <vt:lpstr>Pandemia-aika lisäsi vapaaehtoisia ja palkattuja päivystäjiä</vt:lpstr>
      <vt:lpstr>VOIKO YKSI KESKUSTELU AUTTAA</vt:lpstr>
      <vt:lpstr>70 %:ssa puheluista päivystäjä arvioi, että keskustelusta oli soittajalle hyötyä, koska</vt:lpstr>
      <vt:lpstr>Palautteita Kriisipuhelin-keskusteluista 2021</vt:lpstr>
      <vt:lpstr>Kriisipuhelimessa on vastattu lähes 1 360 000 soittoon 1.4.1970-31.12.2021</vt:lpstr>
      <vt:lpstr>PowerPoint-esitys</vt:lpstr>
    </vt:vector>
  </TitlesOfParts>
  <Manager>VantoDesign</Manager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Mielenterveysseura</dc:title>
  <dc:subject>PowerPoint Template</dc:subject>
  <dc:creator>mika kontio / grow.</dc:creator>
  <cp:lastModifiedBy>Viivi Virtanen</cp:lastModifiedBy>
  <cp:revision>603</cp:revision>
  <cp:lastPrinted>2022-01-14T12:59:54Z</cp:lastPrinted>
  <dcterms:created xsi:type="dcterms:W3CDTF">2009-06-08T06:23:20Z</dcterms:created>
  <dcterms:modified xsi:type="dcterms:W3CDTF">2022-01-19T12:56:39Z</dcterms:modified>
</cp:coreProperties>
</file>