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theme/theme11.xml" ContentType="application/vnd.openxmlformats-officedocument.theme+xml"/>
  <Override PartName="/ppt/slideLayouts/slideLayout8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5" r:id="rId4"/>
    <p:sldMasterId id="2147483847" r:id="rId5"/>
    <p:sldMasterId id="2147483897" r:id="rId6"/>
    <p:sldMasterId id="2147483851" r:id="rId7"/>
    <p:sldMasterId id="2147483882" r:id="rId8"/>
    <p:sldMasterId id="2147483771" r:id="rId9"/>
    <p:sldMasterId id="2147483863" r:id="rId10"/>
    <p:sldMasterId id="2147483925" r:id="rId11"/>
    <p:sldMasterId id="2147483876" r:id="rId12"/>
    <p:sldMasterId id="2147483870" r:id="rId13"/>
    <p:sldMasterId id="2147483931" r:id="rId14"/>
    <p:sldMasterId id="2147483937" r:id="rId15"/>
  </p:sldMasterIdLst>
  <p:notesMasterIdLst>
    <p:notesMasterId r:id="rId52"/>
  </p:notesMasterIdLst>
  <p:handoutMasterIdLst>
    <p:handoutMasterId r:id="rId53"/>
  </p:handoutMasterIdLst>
  <p:sldIdLst>
    <p:sldId id="258" r:id="rId16"/>
    <p:sldId id="261" r:id="rId17"/>
    <p:sldId id="1499" r:id="rId18"/>
    <p:sldId id="1520" r:id="rId19"/>
    <p:sldId id="272" r:id="rId20"/>
    <p:sldId id="1488" r:id="rId21"/>
    <p:sldId id="1498" r:id="rId22"/>
    <p:sldId id="270" r:id="rId23"/>
    <p:sldId id="1505" r:id="rId24"/>
    <p:sldId id="1507" r:id="rId25"/>
    <p:sldId id="1515" r:id="rId26"/>
    <p:sldId id="1512" r:id="rId27"/>
    <p:sldId id="1514" r:id="rId28"/>
    <p:sldId id="1525" r:id="rId29"/>
    <p:sldId id="1526" r:id="rId30"/>
    <p:sldId id="1973" r:id="rId31"/>
    <p:sldId id="1975" r:id="rId32"/>
    <p:sldId id="1524" r:id="rId33"/>
    <p:sldId id="260" r:id="rId34"/>
    <p:sldId id="266" r:id="rId35"/>
    <p:sldId id="267" r:id="rId36"/>
    <p:sldId id="263" r:id="rId37"/>
    <p:sldId id="268" r:id="rId38"/>
    <p:sldId id="1496" r:id="rId39"/>
    <p:sldId id="264" r:id="rId40"/>
    <p:sldId id="1492" r:id="rId41"/>
    <p:sldId id="1497" r:id="rId42"/>
    <p:sldId id="1517" r:id="rId43"/>
    <p:sldId id="262" r:id="rId44"/>
    <p:sldId id="1509" r:id="rId45"/>
    <p:sldId id="1510" r:id="rId46"/>
    <p:sldId id="1522" r:id="rId47"/>
    <p:sldId id="1523" r:id="rId48"/>
    <p:sldId id="1493" r:id="rId49"/>
    <p:sldId id="1494" r:id="rId50"/>
    <p:sldId id="197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22EB7F76-4A3A-4286-A23F-D33CA5AD97CD}">
          <p14:sldIdLst>
            <p14:sldId id="258"/>
            <p14:sldId id="261"/>
            <p14:sldId id="1499"/>
            <p14:sldId id="1520"/>
            <p14:sldId id="272"/>
            <p14:sldId id="1488"/>
            <p14:sldId id="1498"/>
            <p14:sldId id="270"/>
            <p14:sldId id="1505"/>
            <p14:sldId id="1507"/>
            <p14:sldId id="1515"/>
            <p14:sldId id="1512"/>
            <p14:sldId id="1514"/>
            <p14:sldId id="1525"/>
            <p14:sldId id="1526"/>
            <p14:sldId id="1973"/>
            <p14:sldId id="1975"/>
            <p14:sldId id="1524"/>
            <p14:sldId id="260"/>
            <p14:sldId id="266"/>
            <p14:sldId id="267"/>
            <p14:sldId id="263"/>
            <p14:sldId id="268"/>
            <p14:sldId id="1496"/>
            <p14:sldId id="264"/>
            <p14:sldId id="1492"/>
            <p14:sldId id="1497"/>
            <p14:sldId id="1517"/>
            <p14:sldId id="262"/>
            <p14:sldId id="1509"/>
            <p14:sldId id="1510"/>
            <p14:sldId id="1522"/>
            <p14:sldId id="1523"/>
          </p14:sldIdLst>
        </p14:section>
        <p14:section name="Nimetön osa" id="{0475761D-36F6-4D58-A87A-ECC0925B138C}">
          <p14:sldIdLst>
            <p14:sldId id="1493"/>
            <p14:sldId id="1494"/>
            <p14:sldId id="19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ina Laaksoharju" initials="TL" lastIdx="1" clrIdx="0">
    <p:extLst>
      <p:ext uri="{19B8F6BF-5375-455C-9EA6-DF929625EA0E}">
        <p15:presenceInfo xmlns:p15="http://schemas.microsoft.com/office/powerpoint/2012/main" userId="S::Taina.Laaksoharju@mieli.fi::d7d74928-03c4-4d6a-9608-aae9521afc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53535"/>
    <a:srgbClr val="00F23A"/>
    <a:srgbClr val="083535"/>
    <a:srgbClr val="BD2619"/>
    <a:srgbClr val="FFF122"/>
    <a:srgbClr val="00D3F6"/>
    <a:srgbClr val="0028BE"/>
    <a:srgbClr val="FBAAAA"/>
    <a:srgbClr val="FAB4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7" d="100"/>
          <a:sy n="67" d="100"/>
        </p:scale>
        <p:origin x="620"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hyperlink" Target="https://mieli.fi/yhteiskunta/mielenterveys-suomessa/hyvan-mielen-kunta/hyvan-mielen-kunta-tyokalupakki/tunne-ja-vuorovaikutustaitojen-vahvistaminen-kunnissa/" TargetMode="External"/><Relationship Id="rId3" Type="http://schemas.openxmlformats.org/officeDocument/2006/relationships/hyperlink" Target="https://mieli.fi/yhteiskunta/mielenterveys-suomessa/hyvan-mielen-kunta/hyvan-mielen-kunta-tyokalupakki/tyoyhteisojen-kehittaminen-kunnissa/" TargetMode="External"/><Relationship Id="rId7" Type="http://schemas.openxmlformats.org/officeDocument/2006/relationships/hyperlink" Target="https://thl.fi/fi/web/mielenterveys/mielenterveysvaikutusten-ennakkoarviointi" TargetMode="External"/><Relationship Id="rId2" Type="http://schemas.openxmlformats.org/officeDocument/2006/relationships/hyperlink" Target="https://mieli.fi/yhteiskunta/mielenterveys-suomessa/hyvan-mielen-kunta/hyvan-mielen-kunta-tyokalupakki/vanhemmuuden-ja-perheiden-tukeminen-kunnissa/" TargetMode="External"/><Relationship Id="rId1" Type="http://schemas.openxmlformats.org/officeDocument/2006/relationships/hyperlink" Target="https://mieli.fi/yhteiskunta/mielenterveys-suomessa/hyvan-mielen-kunta/hyvan-mielen-kunta-tyokalupakki/mielenterveystaitojen-vahvistaminen-kunnissa/" TargetMode="External"/><Relationship Id="rId6" Type="http://schemas.openxmlformats.org/officeDocument/2006/relationships/hyperlink" Target="https://mieli.fi/yhteiskunta/mielenterveys-suomessa/hyvan-mielen-kunta/hyvan-mielen-kunta-tyokalupakki/ehkaiseva-paihdetyo-kunnissa/" TargetMode="External"/><Relationship Id="rId5" Type="http://schemas.openxmlformats.org/officeDocument/2006/relationships/hyperlink" Target="https://mieli.fi/yhteiskunta/mielenterveys-suomessa/hyvan-mielen-kunta/hyvan-mielen-kunta-tyokalupakki/syrjaytymisen-vastainen-tyo-kunnissa/" TargetMode="External"/><Relationship Id="rId4" Type="http://schemas.openxmlformats.org/officeDocument/2006/relationships/hyperlink" Target="https://mieli.fi/yhteiskunta/mielenterveys-suomessa/hyvan-mielen-kunta/hyvan-mielen-kunta-tyokalupakki/kiusaamisen-ja-hairinnan-vastainen-tyo-kunnissa/"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thl.fi/fi/web/mielenterveys/mielenterveysvaikutusten-ennakkoarviointi" TargetMode="External"/><Relationship Id="rId3" Type="http://schemas.openxmlformats.org/officeDocument/2006/relationships/hyperlink" Target="https://mieli.fi/yhteiskunta/mielenterveys-suomessa/hyvan-mielen-kunta/hyvan-mielen-kunta-tyokalupakki/vanhemmuuden-ja-perheiden-tukeminen-kunnissa/" TargetMode="External"/><Relationship Id="rId7" Type="http://schemas.openxmlformats.org/officeDocument/2006/relationships/hyperlink" Target="https://mieli.fi/yhteiskunta/mielenterveys-suomessa/hyvan-mielen-kunta/hyvan-mielen-kunta-tyokalupakki/ehkaiseva-paihdetyo-kunnissa/" TargetMode="External"/><Relationship Id="rId2" Type="http://schemas.openxmlformats.org/officeDocument/2006/relationships/hyperlink" Target="https://mieli.fi/yhteiskunta/mielenterveys-suomessa/hyvan-mielen-kunta/hyvan-mielen-kunta-tyokalupakki/tunne-ja-vuorovaikutustaitojen-vahvistaminen-kunnissa/" TargetMode="External"/><Relationship Id="rId1" Type="http://schemas.openxmlformats.org/officeDocument/2006/relationships/hyperlink" Target="https://mieli.fi/yhteiskunta/mielenterveys-suomessa/hyvan-mielen-kunta/hyvan-mielen-kunta-tyokalupakki/mielenterveystaitojen-vahvistaminen-kunnissa/" TargetMode="External"/><Relationship Id="rId6" Type="http://schemas.openxmlformats.org/officeDocument/2006/relationships/hyperlink" Target="https://mieli.fi/yhteiskunta/mielenterveys-suomessa/hyvan-mielen-kunta/hyvan-mielen-kunta-tyokalupakki/syrjaytymisen-vastainen-tyo-kunnissa/" TargetMode="External"/><Relationship Id="rId5" Type="http://schemas.openxmlformats.org/officeDocument/2006/relationships/hyperlink" Target="https://mieli.fi/yhteiskunta/mielenterveys-suomessa/hyvan-mielen-kunta/hyvan-mielen-kunta-tyokalupakki/kiusaamisen-ja-hairinnan-vastainen-tyo-kunnissa/" TargetMode="External"/><Relationship Id="rId4" Type="http://schemas.openxmlformats.org/officeDocument/2006/relationships/hyperlink" Target="https://mieli.fi/yhteiskunta/mielenterveys-suomessa/hyvan-mielen-kunta/hyvan-mielen-kunta-tyokalupakki/tyoyhteisojen-kehittaminen-kunniss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FDF30-2CF7-42FE-80D7-0BD067048D3B}"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EAE6F90-AE8E-41C6-9F27-ED5F79626FAD}">
      <dgm:prSet/>
      <dgm:spPr/>
      <dgm:t>
        <a:bodyPr/>
        <a:lstStyle/>
        <a:p>
          <a:r>
            <a:rPr lang="fi-FI" dirty="0"/>
            <a:t>Vahvistetaan mielenterveyttä suojaavia tekijöitä</a:t>
          </a:r>
          <a:endParaRPr lang="en-US" dirty="0"/>
        </a:p>
      </dgm:t>
    </dgm:pt>
    <dgm:pt modelId="{7A930B19-F94F-473B-9262-1C158B61A1D9}" type="parTrans" cxnId="{7123F7B7-C921-4D64-9F56-B48AD83865CB}">
      <dgm:prSet/>
      <dgm:spPr/>
      <dgm:t>
        <a:bodyPr/>
        <a:lstStyle/>
        <a:p>
          <a:endParaRPr lang="en-US"/>
        </a:p>
      </dgm:t>
    </dgm:pt>
    <dgm:pt modelId="{F64E13E1-F519-4BCF-A9A2-E19D8114BF4C}" type="sibTrans" cxnId="{7123F7B7-C921-4D64-9F56-B48AD83865CB}">
      <dgm:prSet/>
      <dgm:spPr/>
      <dgm:t>
        <a:bodyPr/>
        <a:lstStyle/>
        <a:p>
          <a:endParaRPr lang="en-US"/>
        </a:p>
      </dgm:t>
    </dgm:pt>
    <dgm:pt modelId="{16E3C000-F317-43F6-925B-2FAEA64EA058}">
      <dgm:prSet/>
      <dgm:spPr/>
      <dgm:t>
        <a:bodyPr/>
        <a:lstStyle/>
        <a:p>
          <a:r>
            <a:rPr lang="fi-FI" dirty="0"/>
            <a:t>R</a:t>
          </a:r>
          <a:r>
            <a:rPr lang="fi-FI" b="0" i="0" baseline="0" dirty="0"/>
            <a:t>akennetaan toimivaa arkea, pyritään poistamaan riskitekijöitä, autetaan kriiseissä</a:t>
          </a:r>
          <a:endParaRPr lang="en-US" dirty="0"/>
        </a:p>
      </dgm:t>
    </dgm:pt>
    <dgm:pt modelId="{168BA6AC-8D5D-4A75-89CD-DA6E763C675A}" type="parTrans" cxnId="{BE1258C6-F39F-4F7C-8B63-16317D04593F}">
      <dgm:prSet/>
      <dgm:spPr/>
      <dgm:t>
        <a:bodyPr/>
        <a:lstStyle/>
        <a:p>
          <a:endParaRPr lang="en-US"/>
        </a:p>
      </dgm:t>
    </dgm:pt>
    <dgm:pt modelId="{BC4EB9A5-D1D8-436B-BF72-6785A0B71AB1}" type="sibTrans" cxnId="{BE1258C6-F39F-4F7C-8B63-16317D04593F}">
      <dgm:prSet/>
      <dgm:spPr/>
      <dgm:t>
        <a:bodyPr/>
        <a:lstStyle/>
        <a:p>
          <a:endParaRPr lang="en-US"/>
        </a:p>
      </dgm:t>
    </dgm:pt>
    <dgm:pt modelId="{287D5457-389F-4F14-8FEC-21641C3F9BBD}">
      <dgm:prSet/>
      <dgm:spPr/>
      <dgm:t>
        <a:bodyPr/>
        <a:lstStyle/>
        <a:p>
          <a:r>
            <a:rPr lang="fi-FI"/>
            <a:t>Suojaavat tekijät kannattelevat ja edistävät mielenterveyttä, kun taas riskitekijät altistavat mielenterveyshäiriöille</a:t>
          </a:r>
          <a:endParaRPr lang="en-US"/>
        </a:p>
      </dgm:t>
    </dgm:pt>
    <dgm:pt modelId="{40745519-25C1-44FC-AAA9-220580503A9B}" type="parTrans" cxnId="{9CC45104-D354-4B32-BA74-563392F3184A}">
      <dgm:prSet/>
      <dgm:spPr/>
      <dgm:t>
        <a:bodyPr/>
        <a:lstStyle/>
        <a:p>
          <a:endParaRPr lang="en-US"/>
        </a:p>
      </dgm:t>
    </dgm:pt>
    <dgm:pt modelId="{2B53B84D-0905-4B7A-B781-CBF6A693CBE8}" type="sibTrans" cxnId="{9CC45104-D354-4B32-BA74-563392F3184A}">
      <dgm:prSet/>
      <dgm:spPr/>
      <dgm:t>
        <a:bodyPr/>
        <a:lstStyle/>
        <a:p>
          <a:endParaRPr lang="en-US"/>
        </a:p>
      </dgm:t>
    </dgm:pt>
    <dgm:pt modelId="{F62CEFBA-0938-43FB-AD94-2503127D18E4}" type="pres">
      <dgm:prSet presAssocID="{41EFDF30-2CF7-42FE-80D7-0BD067048D3B}" presName="linear" presStyleCnt="0">
        <dgm:presLayoutVars>
          <dgm:animLvl val="lvl"/>
          <dgm:resizeHandles val="exact"/>
        </dgm:presLayoutVars>
      </dgm:prSet>
      <dgm:spPr/>
    </dgm:pt>
    <dgm:pt modelId="{CF8C6843-148E-4D1B-9EFF-504DB9FFBB99}" type="pres">
      <dgm:prSet presAssocID="{3EAE6F90-AE8E-41C6-9F27-ED5F79626FAD}" presName="parentText" presStyleLbl="node1" presStyleIdx="0" presStyleCnt="3">
        <dgm:presLayoutVars>
          <dgm:chMax val="0"/>
          <dgm:bulletEnabled val="1"/>
        </dgm:presLayoutVars>
      </dgm:prSet>
      <dgm:spPr/>
    </dgm:pt>
    <dgm:pt modelId="{1BC2593A-5DB7-4D9B-B34B-282434F3DE16}" type="pres">
      <dgm:prSet presAssocID="{F64E13E1-F519-4BCF-A9A2-E19D8114BF4C}" presName="spacer" presStyleCnt="0"/>
      <dgm:spPr/>
    </dgm:pt>
    <dgm:pt modelId="{F69151D4-B645-410D-8520-5D4AB72774C4}" type="pres">
      <dgm:prSet presAssocID="{16E3C000-F317-43F6-925B-2FAEA64EA058}" presName="parentText" presStyleLbl="node1" presStyleIdx="1" presStyleCnt="3">
        <dgm:presLayoutVars>
          <dgm:chMax val="0"/>
          <dgm:bulletEnabled val="1"/>
        </dgm:presLayoutVars>
      </dgm:prSet>
      <dgm:spPr/>
    </dgm:pt>
    <dgm:pt modelId="{D2EFCF37-3F7C-4ABC-BD84-8FEDD56F93C6}" type="pres">
      <dgm:prSet presAssocID="{BC4EB9A5-D1D8-436B-BF72-6785A0B71AB1}" presName="spacer" presStyleCnt="0"/>
      <dgm:spPr/>
    </dgm:pt>
    <dgm:pt modelId="{8977DFA0-2FFA-48D3-A50C-82EFC7025355}" type="pres">
      <dgm:prSet presAssocID="{287D5457-389F-4F14-8FEC-21641C3F9BBD}" presName="parentText" presStyleLbl="node1" presStyleIdx="2" presStyleCnt="3">
        <dgm:presLayoutVars>
          <dgm:chMax val="0"/>
          <dgm:bulletEnabled val="1"/>
        </dgm:presLayoutVars>
      </dgm:prSet>
      <dgm:spPr/>
    </dgm:pt>
  </dgm:ptLst>
  <dgm:cxnLst>
    <dgm:cxn modelId="{9CC45104-D354-4B32-BA74-563392F3184A}" srcId="{41EFDF30-2CF7-42FE-80D7-0BD067048D3B}" destId="{287D5457-389F-4F14-8FEC-21641C3F9BBD}" srcOrd="2" destOrd="0" parTransId="{40745519-25C1-44FC-AAA9-220580503A9B}" sibTransId="{2B53B84D-0905-4B7A-B781-CBF6A693CBE8}"/>
    <dgm:cxn modelId="{D44B0208-EF42-4F91-88E1-69459654BB0C}" type="presOf" srcId="{41EFDF30-2CF7-42FE-80D7-0BD067048D3B}" destId="{F62CEFBA-0938-43FB-AD94-2503127D18E4}" srcOrd="0" destOrd="0" presId="urn:microsoft.com/office/officeart/2005/8/layout/vList2"/>
    <dgm:cxn modelId="{84C1F70E-1E1A-4A12-A4BA-09DA99B6A8C5}" type="presOf" srcId="{287D5457-389F-4F14-8FEC-21641C3F9BBD}" destId="{8977DFA0-2FFA-48D3-A50C-82EFC7025355}" srcOrd="0" destOrd="0" presId="urn:microsoft.com/office/officeart/2005/8/layout/vList2"/>
    <dgm:cxn modelId="{9AF5163C-C92F-4445-BA31-7DBEB8550CD0}" type="presOf" srcId="{3EAE6F90-AE8E-41C6-9F27-ED5F79626FAD}" destId="{CF8C6843-148E-4D1B-9EFF-504DB9FFBB99}" srcOrd="0" destOrd="0" presId="urn:microsoft.com/office/officeart/2005/8/layout/vList2"/>
    <dgm:cxn modelId="{7123F7B7-C921-4D64-9F56-B48AD83865CB}" srcId="{41EFDF30-2CF7-42FE-80D7-0BD067048D3B}" destId="{3EAE6F90-AE8E-41C6-9F27-ED5F79626FAD}" srcOrd="0" destOrd="0" parTransId="{7A930B19-F94F-473B-9262-1C158B61A1D9}" sibTransId="{F64E13E1-F519-4BCF-A9A2-E19D8114BF4C}"/>
    <dgm:cxn modelId="{BE1258C6-F39F-4F7C-8B63-16317D04593F}" srcId="{41EFDF30-2CF7-42FE-80D7-0BD067048D3B}" destId="{16E3C000-F317-43F6-925B-2FAEA64EA058}" srcOrd="1" destOrd="0" parTransId="{168BA6AC-8D5D-4A75-89CD-DA6E763C675A}" sibTransId="{BC4EB9A5-D1D8-436B-BF72-6785A0B71AB1}"/>
    <dgm:cxn modelId="{D200D0CB-C7B9-42B5-AF04-A568D29498CC}" type="presOf" srcId="{16E3C000-F317-43F6-925B-2FAEA64EA058}" destId="{F69151D4-B645-410D-8520-5D4AB72774C4}" srcOrd="0" destOrd="0" presId="urn:microsoft.com/office/officeart/2005/8/layout/vList2"/>
    <dgm:cxn modelId="{2B8476B4-AE89-49DF-A4C5-DAC4C5F781A7}" type="presParOf" srcId="{F62CEFBA-0938-43FB-AD94-2503127D18E4}" destId="{CF8C6843-148E-4D1B-9EFF-504DB9FFBB99}" srcOrd="0" destOrd="0" presId="urn:microsoft.com/office/officeart/2005/8/layout/vList2"/>
    <dgm:cxn modelId="{152551D7-9431-4B9D-B549-46D4D64D5C08}" type="presParOf" srcId="{F62CEFBA-0938-43FB-AD94-2503127D18E4}" destId="{1BC2593A-5DB7-4D9B-B34B-282434F3DE16}" srcOrd="1" destOrd="0" presId="urn:microsoft.com/office/officeart/2005/8/layout/vList2"/>
    <dgm:cxn modelId="{5C4A4837-6A16-4FE0-8D50-01336AFE9730}" type="presParOf" srcId="{F62CEFBA-0938-43FB-AD94-2503127D18E4}" destId="{F69151D4-B645-410D-8520-5D4AB72774C4}" srcOrd="2" destOrd="0" presId="urn:microsoft.com/office/officeart/2005/8/layout/vList2"/>
    <dgm:cxn modelId="{33D8E74B-FDE4-4C57-A736-4E52823BDAAC}" type="presParOf" srcId="{F62CEFBA-0938-43FB-AD94-2503127D18E4}" destId="{D2EFCF37-3F7C-4ABC-BD84-8FEDD56F93C6}" srcOrd="3" destOrd="0" presId="urn:microsoft.com/office/officeart/2005/8/layout/vList2"/>
    <dgm:cxn modelId="{8592D0F5-EF21-4930-AA74-9AAE20B2482D}" type="presParOf" srcId="{F62CEFBA-0938-43FB-AD94-2503127D18E4}" destId="{8977DFA0-2FFA-48D3-A50C-82EFC702535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B16656-8826-431E-80AF-B7427C94E30B}"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E4B5D57E-D594-446E-BF2E-DA14C0AA4AF6}">
      <dgm:prSet/>
      <dgm:spPr/>
      <dgm:t>
        <a:bodyPr/>
        <a:lstStyle/>
        <a:p>
          <a:r>
            <a:rPr lang="fi-FI" dirty="0"/>
            <a:t>1. </a:t>
          </a:r>
          <a:r>
            <a:rPr lang="fi-FI" dirty="0">
              <a:hlinkClick xmlns:r="http://schemas.openxmlformats.org/officeDocument/2006/relationships" r:id="rId1"/>
            </a:rPr>
            <a:t>Mielenterveystaitojen vahvistaminen</a:t>
          </a:r>
          <a:endParaRPr lang="en-US" dirty="0"/>
        </a:p>
      </dgm:t>
    </dgm:pt>
    <dgm:pt modelId="{7E3C0CD3-FDB4-4FF0-A1E0-06068F16C998}" type="parTrans" cxnId="{2792E5F6-D11F-4636-A246-A4CC3C88BB99}">
      <dgm:prSet/>
      <dgm:spPr/>
      <dgm:t>
        <a:bodyPr/>
        <a:lstStyle/>
        <a:p>
          <a:endParaRPr lang="en-US"/>
        </a:p>
      </dgm:t>
    </dgm:pt>
    <dgm:pt modelId="{03EBC031-C94C-49A0-BFAA-5B1054FB2B35}" type="sibTrans" cxnId="{2792E5F6-D11F-4636-A246-A4CC3C88BB99}">
      <dgm:prSet/>
      <dgm:spPr/>
      <dgm:t>
        <a:bodyPr/>
        <a:lstStyle/>
        <a:p>
          <a:endParaRPr lang="en-US"/>
        </a:p>
      </dgm:t>
    </dgm:pt>
    <dgm:pt modelId="{5B3BE83C-2258-4AC3-A8AE-BFB859991F39}">
      <dgm:prSet/>
      <dgm:spPr/>
      <dgm:t>
        <a:bodyPr/>
        <a:lstStyle/>
        <a:p>
          <a:r>
            <a:rPr lang="en-US" dirty="0"/>
            <a:t>3. </a:t>
          </a:r>
        </a:p>
        <a:p>
          <a:r>
            <a:rPr lang="en-US" dirty="0" err="1">
              <a:hlinkClick xmlns:r="http://schemas.openxmlformats.org/officeDocument/2006/relationships" r:id="rId2"/>
            </a:rPr>
            <a:t>Vanhemmuuden</a:t>
          </a:r>
          <a:r>
            <a:rPr lang="en-US" dirty="0">
              <a:hlinkClick xmlns:r="http://schemas.openxmlformats.org/officeDocument/2006/relationships" r:id="rId2"/>
            </a:rPr>
            <a:t> ja </a:t>
          </a:r>
          <a:r>
            <a:rPr lang="en-US" dirty="0" err="1">
              <a:hlinkClick xmlns:r="http://schemas.openxmlformats.org/officeDocument/2006/relationships" r:id="rId2"/>
            </a:rPr>
            <a:t>perheiden</a:t>
          </a:r>
          <a:r>
            <a:rPr lang="en-US" dirty="0">
              <a:hlinkClick xmlns:r="http://schemas.openxmlformats.org/officeDocument/2006/relationships" r:id="rId2"/>
            </a:rPr>
            <a:t> </a:t>
          </a:r>
          <a:r>
            <a:rPr lang="en-US" dirty="0" err="1">
              <a:hlinkClick xmlns:r="http://schemas.openxmlformats.org/officeDocument/2006/relationships" r:id="rId2"/>
            </a:rPr>
            <a:t>tukeminen</a:t>
          </a:r>
          <a:r>
            <a:rPr lang="en-US" dirty="0">
              <a:hlinkClick xmlns:r="http://schemas.openxmlformats.org/officeDocument/2006/relationships" r:id="rId2"/>
            </a:rPr>
            <a:t> </a:t>
          </a:r>
          <a:endParaRPr lang="en-US" dirty="0"/>
        </a:p>
      </dgm:t>
    </dgm:pt>
    <dgm:pt modelId="{7185DCE1-8BC3-4935-B24F-4E0FBB5816E0}" type="parTrans" cxnId="{EE7FE970-7454-4D8E-963F-5A2018B7DE5F}">
      <dgm:prSet/>
      <dgm:spPr/>
      <dgm:t>
        <a:bodyPr/>
        <a:lstStyle/>
        <a:p>
          <a:endParaRPr lang="en-US"/>
        </a:p>
      </dgm:t>
    </dgm:pt>
    <dgm:pt modelId="{CACAEBB0-6A93-428F-9002-1159B8744713}" type="sibTrans" cxnId="{EE7FE970-7454-4D8E-963F-5A2018B7DE5F}">
      <dgm:prSet/>
      <dgm:spPr/>
      <dgm:t>
        <a:bodyPr/>
        <a:lstStyle/>
        <a:p>
          <a:endParaRPr lang="en-US"/>
        </a:p>
      </dgm:t>
    </dgm:pt>
    <dgm:pt modelId="{C890C1DB-F280-403E-9357-062C02455294}">
      <dgm:prSet/>
      <dgm:spPr/>
      <dgm:t>
        <a:bodyPr/>
        <a:lstStyle/>
        <a:p>
          <a:r>
            <a:rPr lang="fi-FI" dirty="0"/>
            <a:t>4.</a:t>
          </a:r>
        </a:p>
        <a:p>
          <a:r>
            <a:rPr lang="fi-FI" dirty="0">
              <a:hlinkClick xmlns:r="http://schemas.openxmlformats.org/officeDocument/2006/relationships" r:id="rId3"/>
            </a:rPr>
            <a:t>Työyhteisöjen kehittäminen  </a:t>
          </a:r>
          <a:endParaRPr lang="fi-FI" dirty="0"/>
        </a:p>
        <a:p>
          <a:endParaRPr lang="en-US" dirty="0"/>
        </a:p>
      </dgm:t>
    </dgm:pt>
    <dgm:pt modelId="{ABD3F12D-0A5D-42B8-8F7E-9AAA4E4D2FB2}" type="parTrans" cxnId="{44697B8E-E365-4ECA-BB42-C766E7B9F487}">
      <dgm:prSet/>
      <dgm:spPr/>
      <dgm:t>
        <a:bodyPr/>
        <a:lstStyle/>
        <a:p>
          <a:endParaRPr lang="en-US"/>
        </a:p>
      </dgm:t>
    </dgm:pt>
    <dgm:pt modelId="{22A89560-1CE7-46B2-AADB-A9AF7B17CBFD}" type="sibTrans" cxnId="{44697B8E-E365-4ECA-BB42-C766E7B9F487}">
      <dgm:prSet/>
      <dgm:spPr/>
      <dgm:t>
        <a:bodyPr/>
        <a:lstStyle/>
        <a:p>
          <a:endParaRPr lang="en-US"/>
        </a:p>
      </dgm:t>
    </dgm:pt>
    <dgm:pt modelId="{5E696ACF-17A6-4EDB-BD24-20C026F4031F}">
      <dgm:prSet/>
      <dgm:spPr/>
      <dgm:t>
        <a:bodyPr/>
        <a:lstStyle/>
        <a:p>
          <a:r>
            <a:rPr lang="fi-FI" dirty="0"/>
            <a:t>5. </a:t>
          </a:r>
        </a:p>
        <a:p>
          <a:r>
            <a:rPr lang="fi-FI" dirty="0">
              <a:hlinkClick xmlns:r="http://schemas.openxmlformats.org/officeDocument/2006/relationships" r:id="rId4"/>
            </a:rPr>
            <a:t>Kiusaamisen ja häirinnän vastainen työ</a:t>
          </a:r>
          <a:endParaRPr lang="en-US" dirty="0"/>
        </a:p>
      </dgm:t>
    </dgm:pt>
    <dgm:pt modelId="{194A8201-6F84-4319-B5CC-C0383C5DE35D}" type="parTrans" cxnId="{55A85162-E4C1-4562-805E-4507275DFB28}">
      <dgm:prSet/>
      <dgm:spPr/>
      <dgm:t>
        <a:bodyPr/>
        <a:lstStyle/>
        <a:p>
          <a:endParaRPr lang="en-US"/>
        </a:p>
      </dgm:t>
    </dgm:pt>
    <dgm:pt modelId="{1AE91E41-15EC-4C56-8198-5F44454650F7}" type="sibTrans" cxnId="{55A85162-E4C1-4562-805E-4507275DFB28}">
      <dgm:prSet/>
      <dgm:spPr/>
      <dgm:t>
        <a:bodyPr/>
        <a:lstStyle/>
        <a:p>
          <a:endParaRPr lang="en-US"/>
        </a:p>
      </dgm:t>
    </dgm:pt>
    <dgm:pt modelId="{556AECA7-4225-4DB2-AF80-D338C15C82B6}">
      <dgm:prSet/>
      <dgm:spPr/>
      <dgm:t>
        <a:bodyPr/>
        <a:lstStyle/>
        <a:p>
          <a:r>
            <a:rPr lang="fi-FI" dirty="0"/>
            <a:t>6.</a:t>
          </a:r>
        </a:p>
        <a:p>
          <a:r>
            <a:rPr lang="fi-FI" dirty="0">
              <a:hlinkClick xmlns:r="http://schemas.openxmlformats.org/officeDocument/2006/relationships" r:id="rId5"/>
            </a:rPr>
            <a:t>Syrjäytymisen vastainen työ </a:t>
          </a:r>
          <a:endParaRPr lang="en-US" dirty="0"/>
        </a:p>
      </dgm:t>
    </dgm:pt>
    <dgm:pt modelId="{C8927B5E-557C-43A7-BFBE-A2A710DE83CB}" type="parTrans" cxnId="{9620C28F-2421-4A4C-92E7-040C20B86F1E}">
      <dgm:prSet/>
      <dgm:spPr/>
      <dgm:t>
        <a:bodyPr/>
        <a:lstStyle/>
        <a:p>
          <a:endParaRPr lang="en-US"/>
        </a:p>
      </dgm:t>
    </dgm:pt>
    <dgm:pt modelId="{71733482-0FB2-401A-A830-8ADFE86283A2}" type="sibTrans" cxnId="{9620C28F-2421-4A4C-92E7-040C20B86F1E}">
      <dgm:prSet/>
      <dgm:spPr/>
      <dgm:t>
        <a:bodyPr/>
        <a:lstStyle/>
        <a:p>
          <a:endParaRPr lang="en-US"/>
        </a:p>
      </dgm:t>
    </dgm:pt>
    <dgm:pt modelId="{61A8B667-9B1B-4F99-AB68-7B325EBC04A8}">
      <dgm:prSet/>
      <dgm:spPr/>
      <dgm:t>
        <a:bodyPr/>
        <a:lstStyle/>
        <a:p>
          <a:r>
            <a:rPr lang="fi-FI" dirty="0"/>
            <a:t>7.</a:t>
          </a:r>
        </a:p>
        <a:p>
          <a:r>
            <a:rPr lang="fi-FI" dirty="0">
              <a:hlinkClick xmlns:r="http://schemas.openxmlformats.org/officeDocument/2006/relationships" r:id="rId6"/>
            </a:rPr>
            <a:t> Ehkäisevä päihdetyö</a:t>
          </a:r>
          <a:endParaRPr lang="en-US" dirty="0"/>
        </a:p>
      </dgm:t>
    </dgm:pt>
    <dgm:pt modelId="{3386BAEB-A678-4187-88AD-815AEF8A09D7}" type="parTrans" cxnId="{02CE0517-A4DF-4173-B1B8-5DCDB9F45BAB}">
      <dgm:prSet/>
      <dgm:spPr/>
      <dgm:t>
        <a:bodyPr/>
        <a:lstStyle/>
        <a:p>
          <a:endParaRPr lang="en-US"/>
        </a:p>
      </dgm:t>
    </dgm:pt>
    <dgm:pt modelId="{6E779EF4-6691-4F2C-AABA-2231BCDB50BC}" type="sibTrans" cxnId="{02CE0517-A4DF-4173-B1B8-5DCDB9F45BAB}">
      <dgm:prSet/>
      <dgm:spPr/>
      <dgm:t>
        <a:bodyPr/>
        <a:lstStyle/>
        <a:p>
          <a:endParaRPr lang="en-US"/>
        </a:p>
      </dgm:t>
    </dgm:pt>
    <dgm:pt modelId="{E026323A-0818-4B1D-8845-F70A5FF320EF}">
      <dgm:prSet/>
      <dgm:spPr/>
      <dgm:t>
        <a:bodyPr/>
        <a:lstStyle/>
        <a:p>
          <a:r>
            <a:rPr lang="fi-FI" dirty="0"/>
            <a:t>8.</a:t>
          </a:r>
        </a:p>
        <a:p>
          <a:r>
            <a:rPr lang="fi-FI" dirty="0"/>
            <a:t> </a:t>
          </a:r>
          <a:r>
            <a:rPr lang="fi-FI" dirty="0">
              <a:hlinkClick xmlns:r="http://schemas.openxmlformats.org/officeDocument/2006/relationships" r:id="rId7"/>
            </a:rPr>
            <a:t>Huomioimalla mielenterveys päätöksenteossa</a:t>
          </a:r>
          <a:endParaRPr lang="en-US" dirty="0"/>
        </a:p>
      </dgm:t>
    </dgm:pt>
    <dgm:pt modelId="{B571CCB8-4CE6-4D8B-B4C6-10A721109FD5}" type="parTrans" cxnId="{D79F231B-699C-461D-9087-70F1E360D0B8}">
      <dgm:prSet/>
      <dgm:spPr/>
      <dgm:t>
        <a:bodyPr/>
        <a:lstStyle/>
        <a:p>
          <a:endParaRPr lang="en-US"/>
        </a:p>
      </dgm:t>
    </dgm:pt>
    <dgm:pt modelId="{5A763084-9910-4673-A05D-52BEABB42818}" type="sibTrans" cxnId="{D79F231B-699C-461D-9087-70F1E360D0B8}">
      <dgm:prSet/>
      <dgm:spPr/>
      <dgm:t>
        <a:bodyPr/>
        <a:lstStyle/>
        <a:p>
          <a:endParaRPr lang="en-US"/>
        </a:p>
      </dgm:t>
    </dgm:pt>
    <dgm:pt modelId="{DCC6B3D2-1FDD-40E4-B955-956D4F856108}">
      <dgm:prSet/>
      <dgm:spPr/>
      <dgm:t>
        <a:bodyPr/>
        <a:lstStyle/>
        <a:p>
          <a:r>
            <a:rPr lang="en-US" dirty="0"/>
            <a:t>2. </a:t>
          </a:r>
        </a:p>
        <a:p>
          <a:r>
            <a:rPr lang="en-US" dirty="0" err="1">
              <a:hlinkClick xmlns:r="http://schemas.openxmlformats.org/officeDocument/2006/relationships" r:id="rId8"/>
            </a:rPr>
            <a:t>Tunne</a:t>
          </a:r>
          <a:r>
            <a:rPr lang="en-US" dirty="0">
              <a:hlinkClick xmlns:r="http://schemas.openxmlformats.org/officeDocument/2006/relationships" r:id="rId8"/>
            </a:rPr>
            <a:t>- ja </a:t>
          </a:r>
          <a:r>
            <a:rPr lang="en-US" dirty="0" err="1">
              <a:hlinkClick xmlns:r="http://schemas.openxmlformats.org/officeDocument/2006/relationships" r:id="rId8"/>
            </a:rPr>
            <a:t>vuorovaikutustaitojen</a:t>
          </a:r>
          <a:r>
            <a:rPr lang="en-US" dirty="0">
              <a:hlinkClick xmlns:r="http://schemas.openxmlformats.org/officeDocument/2006/relationships" r:id="rId8"/>
            </a:rPr>
            <a:t> </a:t>
          </a:r>
          <a:r>
            <a:rPr lang="en-US" dirty="0" err="1">
              <a:hlinkClick xmlns:r="http://schemas.openxmlformats.org/officeDocument/2006/relationships" r:id="rId8"/>
            </a:rPr>
            <a:t>vahvistaminen</a:t>
          </a:r>
          <a:endParaRPr lang="en-US" dirty="0"/>
        </a:p>
      </dgm:t>
    </dgm:pt>
    <dgm:pt modelId="{ECD4299C-7F38-4520-9300-32E72BD2E9B0}" type="parTrans" cxnId="{53A532AF-69C8-4278-8C73-2D5723560864}">
      <dgm:prSet/>
      <dgm:spPr/>
      <dgm:t>
        <a:bodyPr/>
        <a:lstStyle/>
        <a:p>
          <a:endParaRPr lang="en-FI"/>
        </a:p>
      </dgm:t>
    </dgm:pt>
    <dgm:pt modelId="{54CD044C-6020-448E-AE16-4F6DA43D170F}" type="sibTrans" cxnId="{53A532AF-69C8-4278-8C73-2D5723560864}">
      <dgm:prSet/>
      <dgm:spPr/>
      <dgm:t>
        <a:bodyPr/>
        <a:lstStyle/>
        <a:p>
          <a:endParaRPr lang="en-FI"/>
        </a:p>
      </dgm:t>
    </dgm:pt>
    <dgm:pt modelId="{76F4C322-CCEF-4870-9DBF-799C1FF0A85E}" type="pres">
      <dgm:prSet presAssocID="{72B16656-8826-431E-80AF-B7427C94E30B}" presName="diagram" presStyleCnt="0">
        <dgm:presLayoutVars>
          <dgm:dir/>
          <dgm:resizeHandles val="exact"/>
        </dgm:presLayoutVars>
      </dgm:prSet>
      <dgm:spPr/>
    </dgm:pt>
    <dgm:pt modelId="{C78A5CF2-06FF-4BC1-8D71-EEA44C29A54A}" type="pres">
      <dgm:prSet presAssocID="{E4B5D57E-D594-446E-BF2E-DA14C0AA4AF6}" presName="node" presStyleLbl="node1" presStyleIdx="0" presStyleCnt="8">
        <dgm:presLayoutVars>
          <dgm:bulletEnabled val="1"/>
        </dgm:presLayoutVars>
      </dgm:prSet>
      <dgm:spPr/>
    </dgm:pt>
    <dgm:pt modelId="{53EFEEF4-56DF-45E4-9B83-B3F8CFE72C4D}" type="pres">
      <dgm:prSet presAssocID="{03EBC031-C94C-49A0-BFAA-5B1054FB2B35}" presName="sibTrans" presStyleCnt="0"/>
      <dgm:spPr/>
    </dgm:pt>
    <dgm:pt modelId="{35699559-DA53-4DE4-96E7-325F589631D3}" type="pres">
      <dgm:prSet presAssocID="{DCC6B3D2-1FDD-40E4-B955-956D4F856108}" presName="node" presStyleLbl="node1" presStyleIdx="1" presStyleCnt="8">
        <dgm:presLayoutVars>
          <dgm:bulletEnabled val="1"/>
        </dgm:presLayoutVars>
      </dgm:prSet>
      <dgm:spPr/>
    </dgm:pt>
    <dgm:pt modelId="{57C8DAFB-42D7-4FC7-AECD-B9FD7860B26E}" type="pres">
      <dgm:prSet presAssocID="{54CD044C-6020-448E-AE16-4F6DA43D170F}" presName="sibTrans" presStyleCnt="0"/>
      <dgm:spPr/>
    </dgm:pt>
    <dgm:pt modelId="{BC00C742-6A2B-465E-910F-40EF7BD482DB}" type="pres">
      <dgm:prSet presAssocID="{5B3BE83C-2258-4AC3-A8AE-BFB859991F39}" presName="node" presStyleLbl="node1" presStyleIdx="2" presStyleCnt="8">
        <dgm:presLayoutVars>
          <dgm:bulletEnabled val="1"/>
        </dgm:presLayoutVars>
      </dgm:prSet>
      <dgm:spPr/>
    </dgm:pt>
    <dgm:pt modelId="{1B3A4378-1ACF-4016-B014-8AA1D7FE35C5}" type="pres">
      <dgm:prSet presAssocID="{CACAEBB0-6A93-428F-9002-1159B8744713}" presName="sibTrans" presStyleCnt="0"/>
      <dgm:spPr/>
    </dgm:pt>
    <dgm:pt modelId="{4BBC2AA4-E452-491A-8EB0-7A1158B01A7C}" type="pres">
      <dgm:prSet presAssocID="{C890C1DB-F280-403E-9357-062C02455294}" presName="node" presStyleLbl="node1" presStyleIdx="3" presStyleCnt="8">
        <dgm:presLayoutVars>
          <dgm:bulletEnabled val="1"/>
        </dgm:presLayoutVars>
      </dgm:prSet>
      <dgm:spPr/>
    </dgm:pt>
    <dgm:pt modelId="{6813EEE2-0EF0-494B-8031-A5EB7BB54E6F}" type="pres">
      <dgm:prSet presAssocID="{22A89560-1CE7-46B2-AADB-A9AF7B17CBFD}" presName="sibTrans" presStyleCnt="0"/>
      <dgm:spPr/>
    </dgm:pt>
    <dgm:pt modelId="{93FE0CA0-85DC-4249-9B47-97E3D5958C3F}" type="pres">
      <dgm:prSet presAssocID="{5E696ACF-17A6-4EDB-BD24-20C026F4031F}" presName="node" presStyleLbl="node1" presStyleIdx="4" presStyleCnt="8">
        <dgm:presLayoutVars>
          <dgm:bulletEnabled val="1"/>
        </dgm:presLayoutVars>
      </dgm:prSet>
      <dgm:spPr/>
    </dgm:pt>
    <dgm:pt modelId="{8846FF8D-840D-4220-8018-5C2943D54AC5}" type="pres">
      <dgm:prSet presAssocID="{1AE91E41-15EC-4C56-8198-5F44454650F7}" presName="sibTrans" presStyleCnt="0"/>
      <dgm:spPr/>
    </dgm:pt>
    <dgm:pt modelId="{2231DD96-F350-464C-B6F5-E1911F77EDFC}" type="pres">
      <dgm:prSet presAssocID="{556AECA7-4225-4DB2-AF80-D338C15C82B6}" presName="node" presStyleLbl="node1" presStyleIdx="5" presStyleCnt="8">
        <dgm:presLayoutVars>
          <dgm:bulletEnabled val="1"/>
        </dgm:presLayoutVars>
      </dgm:prSet>
      <dgm:spPr/>
    </dgm:pt>
    <dgm:pt modelId="{413E29EC-5C04-4180-ABC5-229B12AEFE53}" type="pres">
      <dgm:prSet presAssocID="{71733482-0FB2-401A-A830-8ADFE86283A2}" presName="sibTrans" presStyleCnt="0"/>
      <dgm:spPr/>
    </dgm:pt>
    <dgm:pt modelId="{2F321A7C-EB9B-406C-AB10-6499DA0DA7C1}" type="pres">
      <dgm:prSet presAssocID="{61A8B667-9B1B-4F99-AB68-7B325EBC04A8}" presName="node" presStyleLbl="node1" presStyleIdx="6" presStyleCnt="8">
        <dgm:presLayoutVars>
          <dgm:bulletEnabled val="1"/>
        </dgm:presLayoutVars>
      </dgm:prSet>
      <dgm:spPr/>
    </dgm:pt>
    <dgm:pt modelId="{C19689E4-E94F-4C13-9D49-013B07C7A08C}" type="pres">
      <dgm:prSet presAssocID="{6E779EF4-6691-4F2C-AABA-2231BCDB50BC}" presName="sibTrans" presStyleCnt="0"/>
      <dgm:spPr/>
    </dgm:pt>
    <dgm:pt modelId="{82831242-637B-43D9-BA26-71C4B9CEC5CD}" type="pres">
      <dgm:prSet presAssocID="{E026323A-0818-4B1D-8845-F70A5FF320EF}" presName="node" presStyleLbl="node1" presStyleIdx="7" presStyleCnt="8" custLinFactNeighborX="126" custLinFactNeighborY="-643">
        <dgm:presLayoutVars>
          <dgm:bulletEnabled val="1"/>
        </dgm:presLayoutVars>
      </dgm:prSet>
      <dgm:spPr/>
    </dgm:pt>
  </dgm:ptLst>
  <dgm:cxnLst>
    <dgm:cxn modelId="{C6ACBC11-D668-495F-944D-A862E2AAA141}" type="presOf" srcId="{556AECA7-4225-4DB2-AF80-D338C15C82B6}" destId="{2231DD96-F350-464C-B6F5-E1911F77EDFC}" srcOrd="0" destOrd="0" presId="urn:microsoft.com/office/officeart/2005/8/layout/default"/>
    <dgm:cxn modelId="{02CE0517-A4DF-4173-B1B8-5DCDB9F45BAB}" srcId="{72B16656-8826-431E-80AF-B7427C94E30B}" destId="{61A8B667-9B1B-4F99-AB68-7B325EBC04A8}" srcOrd="6" destOrd="0" parTransId="{3386BAEB-A678-4187-88AD-815AEF8A09D7}" sibTransId="{6E779EF4-6691-4F2C-AABA-2231BCDB50BC}"/>
    <dgm:cxn modelId="{9224F419-3D3D-4FAD-8F11-AAE421F92716}" type="presOf" srcId="{5B3BE83C-2258-4AC3-A8AE-BFB859991F39}" destId="{BC00C742-6A2B-465E-910F-40EF7BD482DB}" srcOrd="0" destOrd="0" presId="urn:microsoft.com/office/officeart/2005/8/layout/default"/>
    <dgm:cxn modelId="{D79F231B-699C-461D-9087-70F1E360D0B8}" srcId="{72B16656-8826-431E-80AF-B7427C94E30B}" destId="{E026323A-0818-4B1D-8845-F70A5FF320EF}" srcOrd="7" destOrd="0" parTransId="{B571CCB8-4CE6-4D8B-B4C6-10A721109FD5}" sibTransId="{5A763084-9910-4673-A05D-52BEABB42818}"/>
    <dgm:cxn modelId="{F996A920-8B17-47DA-8A62-C376CCD16638}" type="presOf" srcId="{E4B5D57E-D594-446E-BF2E-DA14C0AA4AF6}" destId="{C78A5CF2-06FF-4BC1-8D71-EEA44C29A54A}" srcOrd="0" destOrd="0" presId="urn:microsoft.com/office/officeart/2005/8/layout/default"/>
    <dgm:cxn modelId="{F691F125-FBFD-477D-A812-DEDEFD27B455}" type="presOf" srcId="{C890C1DB-F280-403E-9357-062C02455294}" destId="{4BBC2AA4-E452-491A-8EB0-7A1158B01A7C}" srcOrd="0" destOrd="0" presId="urn:microsoft.com/office/officeart/2005/8/layout/default"/>
    <dgm:cxn modelId="{55A85162-E4C1-4562-805E-4507275DFB28}" srcId="{72B16656-8826-431E-80AF-B7427C94E30B}" destId="{5E696ACF-17A6-4EDB-BD24-20C026F4031F}" srcOrd="4" destOrd="0" parTransId="{194A8201-6F84-4319-B5CC-C0383C5DE35D}" sibTransId="{1AE91E41-15EC-4C56-8198-5F44454650F7}"/>
    <dgm:cxn modelId="{EE7FE970-7454-4D8E-963F-5A2018B7DE5F}" srcId="{72B16656-8826-431E-80AF-B7427C94E30B}" destId="{5B3BE83C-2258-4AC3-A8AE-BFB859991F39}" srcOrd="2" destOrd="0" parTransId="{7185DCE1-8BC3-4935-B24F-4E0FBB5816E0}" sibTransId="{CACAEBB0-6A93-428F-9002-1159B8744713}"/>
    <dgm:cxn modelId="{89C97577-4DF2-4437-A263-48FD1C19B213}" type="presOf" srcId="{72B16656-8826-431E-80AF-B7427C94E30B}" destId="{76F4C322-CCEF-4870-9DBF-799C1FF0A85E}" srcOrd="0" destOrd="0" presId="urn:microsoft.com/office/officeart/2005/8/layout/default"/>
    <dgm:cxn modelId="{44697B8E-E365-4ECA-BB42-C766E7B9F487}" srcId="{72B16656-8826-431E-80AF-B7427C94E30B}" destId="{C890C1DB-F280-403E-9357-062C02455294}" srcOrd="3" destOrd="0" parTransId="{ABD3F12D-0A5D-42B8-8F7E-9AAA4E4D2FB2}" sibTransId="{22A89560-1CE7-46B2-AADB-A9AF7B17CBFD}"/>
    <dgm:cxn modelId="{9620C28F-2421-4A4C-92E7-040C20B86F1E}" srcId="{72B16656-8826-431E-80AF-B7427C94E30B}" destId="{556AECA7-4225-4DB2-AF80-D338C15C82B6}" srcOrd="5" destOrd="0" parTransId="{C8927B5E-557C-43A7-BFBE-A2A710DE83CB}" sibTransId="{71733482-0FB2-401A-A830-8ADFE86283A2}"/>
    <dgm:cxn modelId="{53A532AF-69C8-4278-8C73-2D5723560864}" srcId="{72B16656-8826-431E-80AF-B7427C94E30B}" destId="{DCC6B3D2-1FDD-40E4-B955-956D4F856108}" srcOrd="1" destOrd="0" parTransId="{ECD4299C-7F38-4520-9300-32E72BD2E9B0}" sibTransId="{54CD044C-6020-448E-AE16-4F6DA43D170F}"/>
    <dgm:cxn modelId="{F2D7A2CA-B358-4987-A785-DC8F8E78459E}" type="presOf" srcId="{DCC6B3D2-1FDD-40E4-B955-956D4F856108}" destId="{35699559-DA53-4DE4-96E7-325F589631D3}" srcOrd="0" destOrd="0" presId="urn:microsoft.com/office/officeart/2005/8/layout/default"/>
    <dgm:cxn modelId="{ED0A0DEB-675A-4B8E-B2D1-0DD4816D1E6B}" type="presOf" srcId="{61A8B667-9B1B-4F99-AB68-7B325EBC04A8}" destId="{2F321A7C-EB9B-406C-AB10-6499DA0DA7C1}" srcOrd="0" destOrd="0" presId="urn:microsoft.com/office/officeart/2005/8/layout/default"/>
    <dgm:cxn modelId="{7476B9F2-EAE9-408C-A223-E85AC793D597}" type="presOf" srcId="{5E696ACF-17A6-4EDB-BD24-20C026F4031F}" destId="{93FE0CA0-85DC-4249-9B47-97E3D5958C3F}" srcOrd="0" destOrd="0" presId="urn:microsoft.com/office/officeart/2005/8/layout/default"/>
    <dgm:cxn modelId="{8959B6F5-178F-4BE0-AEF1-376EFD16101C}" type="presOf" srcId="{E026323A-0818-4B1D-8845-F70A5FF320EF}" destId="{82831242-637B-43D9-BA26-71C4B9CEC5CD}" srcOrd="0" destOrd="0" presId="urn:microsoft.com/office/officeart/2005/8/layout/default"/>
    <dgm:cxn modelId="{2792E5F6-D11F-4636-A246-A4CC3C88BB99}" srcId="{72B16656-8826-431E-80AF-B7427C94E30B}" destId="{E4B5D57E-D594-446E-BF2E-DA14C0AA4AF6}" srcOrd="0" destOrd="0" parTransId="{7E3C0CD3-FDB4-4FF0-A1E0-06068F16C998}" sibTransId="{03EBC031-C94C-49A0-BFAA-5B1054FB2B35}"/>
    <dgm:cxn modelId="{A62E0763-2C21-4E09-BD9E-B5A6E41FB596}" type="presParOf" srcId="{76F4C322-CCEF-4870-9DBF-799C1FF0A85E}" destId="{C78A5CF2-06FF-4BC1-8D71-EEA44C29A54A}" srcOrd="0" destOrd="0" presId="urn:microsoft.com/office/officeart/2005/8/layout/default"/>
    <dgm:cxn modelId="{C8A613CA-DB2F-4303-9E7D-E43D5769A227}" type="presParOf" srcId="{76F4C322-CCEF-4870-9DBF-799C1FF0A85E}" destId="{53EFEEF4-56DF-45E4-9B83-B3F8CFE72C4D}" srcOrd="1" destOrd="0" presId="urn:microsoft.com/office/officeart/2005/8/layout/default"/>
    <dgm:cxn modelId="{591CC14D-A363-4811-A4AD-A5B05A73ED8A}" type="presParOf" srcId="{76F4C322-CCEF-4870-9DBF-799C1FF0A85E}" destId="{35699559-DA53-4DE4-96E7-325F589631D3}" srcOrd="2" destOrd="0" presId="urn:microsoft.com/office/officeart/2005/8/layout/default"/>
    <dgm:cxn modelId="{653C5FFC-18E3-451D-B5A2-A03D6013248A}" type="presParOf" srcId="{76F4C322-CCEF-4870-9DBF-799C1FF0A85E}" destId="{57C8DAFB-42D7-4FC7-AECD-B9FD7860B26E}" srcOrd="3" destOrd="0" presId="urn:microsoft.com/office/officeart/2005/8/layout/default"/>
    <dgm:cxn modelId="{369F466F-6484-4FF1-9ED5-D4257DB24857}" type="presParOf" srcId="{76F4C322-CCEF-4870-9DBF-799C1FF0A85E}" destId="{BC00C742-6A2B-465E-910F-40EF7BD482DB}" srcOrd="4" destOrd="0" presId="urn:microsoft.com/office/officeart/2005/8/layout/default"/>
    <dgm:cxn modelId="{6A9F116C-7286-4E89-8755-8E03F23FB129}" type="presParOf" srcId="{76F4C322-CCEF-4870-9DBF-799C1FF0A85E}" destId="{1B3A4378-1ACF-4016-B014-8AA1D7FE35C5}" srcOrd="5" destOrd="0" presId="urn:microsoft.com/office/officeart/2005/8/layout/default"/>
    <dgm:cxn modelId="{DB33A655-3711-4635-B614-EAA203A34CA5}" type="presParOf" srcId="{76F4C322-CCEF-4870-9DBF-799C1FF0A85E}" destId="{4BBC2AA4-E452-491A-8EB0-7A1158B01A7C}" srcOrd="6" destOrd="0" presId="urn:microsoft.com/office/officeart/2005/8/layout/default"/>
    <dgm:cxn modelId="{22D277B9-C8D0-4442-86CE-09408FA37493}" type="presParOf" srcId="{76F4C322-CCEF-4870-9DBF-799C1FF0A85E}" destId="{6813EEE2-0EF0-494B-8031-A5EB7BB54E6F}" srcOrd="7" destOrd="0" presId="urn:microsoft.com/office/officeart/2005/8/layout/default"/>
    <dgm:cxn modelId="{8376F9D5-B8A7-4BAC-BDE0-AA18389ECE53}" type="presParOf" srcId="{76F4C322-CCEF-4870-9DBF-799C1FF0A85E}" destId="{93FE0CA0-85DC-4249-9B47-97E3D5958C3F}" srcOrd="8" destOrd="0" presId="urn:microsoft.com/office/officeart/2005/8/layout/default"/>
    <dgm:cxn modelId="{A206A947-36DD-4640-A674-32DADE9E1E46}" type="presParOf" srcId="{76F4C322-CCEF-4870-9DBF-799C1FF0A85E}" destId="{8846FF8D-840D-4220-8018-5C2943D54AC5}" srcOrd="9" destOrd="0" presId="urn:microsoft.com/office/officeart/2005/8/layout/default"/>
    <dgm:cxn modelId="{C563C596-B0AB-4DBC-8943-B6C565F7D719}" type="presParOf" srcId="{76F4C322-CCEF-4870-9DBF-799C1FF0A85E}" destId="{2231DD96-F350-464C-B6F5-E1911F77EDFC}" srcOrd="10" destOrd="0" presId="urn:microsoft.com/office/officeart/2005/8/layout/default"/>
    <dgm:cxn modelId="{9CB986CD-FBFC-4696-B14E-3259BC465604}" type="presParOf" srcId="{76F4C322-CCEF-4870-9DBF-799C1FF0A85E}" destId="{413E29EC-5C04-4180-ABC5-229B12AEFE53}" srcOrd="11" destOrd="0" presId="urn:microsoft.com/office/officeart/2005/8/layout/default"/>
    <dgm:cxn modelId="{B8AD48B5-BD72-45DE-95A3-34B90277C1CC}" type="presParOf" srcId="{76F4C322-CCEF-4870-9DBF-799C1FF0A85E}" destId="{2F321A7C-EB9B-406C-AB10-6499DA0DA7C1}" srcOrd="12" destOrd="0" presId="urn:microsoft.com/office/officeart/2005/8/layout/default"/>
    <dgm:cxn modelId="{8C55E815-7BFA-47F9-AFE1-25B24B20187D}" type="presParOf" srcId="{76F4C322-CCEF-4870-9DBF-799C1FF0A85E}" destId="{C19689E4-E94F-4C13-9D49-013B07C7A08C}" srcOrd="13" destOrd="0" presId="urn:microsoft.com/office/officeart/2005/8/layout/default"/>
    <dgm:cxn modelId="{08416413-5CE0-431B-B69F-4063DDDB09B2}" type="presParOf" srcId="{76F4C322-CCEF-4870-9DBF-799C1FF0A85E}" destId="{82831242-637B-43D9-BA26-71C4B9CEC5CD}"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5B784-7506-4A62-95F2-9B41018011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FI"/>
        </a:p>
      </dgm:t>
    </dgm:pt>
    <dgm:pt modelId="{036A916E-720E-4E93-8056-9E577C4D970B}">
      <dgm:prSet phldrT="[Teksti]"/>
      <dgm:spPr/>
      <dgm:t>
        <a:bodyPr/>
        <a:lstStyle/>
        <a:p>
          <a:r>
            <a:rPr lang="fi-FI" dirty="0"/>
            <a:t>Yksilöiden vahvistaminen</a:t>
          </a:r>
          <a:endParaRPr lang="en-FI" dirty="0"/>
        </a:p>
      </dgm:t>
    </dgm:pt>
    <dgm:pt modelId="{92C39068-447D-4CC6-B819-C1F0EA02C183}" type="parTrans" cxnId="{3796F32D-92DF-49F8-A68B-B06691B5ADAE}">
      <dgm:prSet/>
      <dgm:spPr/>
      <dgm:t>
        <a:bodyPr/>
        <a:lstStyle/>
        <a:p>
          <a:endParaRPr lang="en-FI"/>
        </a:p>
      </dgm:t>
    </dgm:pt>
    <dgm:pt modelId="{71B4E043-1F41-4E08-A7D3-FE5B2E75D46A}" type="sibTrans" cxnId="{3796F32D-92DF-49F8-A68B-B06691B5ADAE}">
      <dgm:prSet/>
      <dgm:spPr/>
      <dgm:t>
        <a:bodyPr/>
        <a:lstStyle/>
        <a:p>
          <a:endParaRPr lang="en-FI"/>
        </a:p>
      </dgm:t>
    </dgm:pt>
    <dgm:pt modelId="{E4E0163A-D9AB-4D31-BCD4-21FB56043202}">
      <dgm:prSet phldrT="[Teksti]"/>
      <dgm:spPr/>
      <dgm:t>
        <a:bodyPr/>
        <a:lstStyle/>
        <a:p>
          <a:pPr>
            <a:buClr>
              <a:srgbClr val="FFFFFF"/>
            </a:buClr>
            <a:buFont typeface="+mj-lt"/>
            <a:buAutoNum type="arabicPeriod"/>
          </a:pPr>
          <a:r>
            <a:rPr lang="fi-FI" dirty="0">
              <a:solidFill>
                <a:srgbClr val="FFFFFF"/>
              </a:solidFill>
            </a:rPr>
            <a:t>Yhteisöjen vahvistaminen</a:t>
          </a:r>
          <a:endParaRPr lang="en-FI" dirty="0"/>
        </a:p>
      </dgm:t>
    </dgm:pt>
    <dgm:pt modelId="{2F561E1B-DAAD-406A-AEDD-C5A238FE909E}" type="parTrans" cxnId="{49BA3FC2-0176-46F4-B9F0-C87E7B431623}">
      <dgm:prSet/>
      <dgm:spPr/>
      <dgm:t>
        <a:bodyPr/>
        <a:lstStyle/>
        <a:p>
          <a:endParaRPr lang="en-FI"/>
        </a:p>
      </dgm:t>
    </dgm:pt>
    <dgm:pt modelId="{2088594C-5B77-4D1E-8FCC-FCDD58B1C568}" type="sibTrans" cxnId="{49BA3FC2-0176-46F4-B9F0-C87E7B431623}">
      <dgm:prSet/>
      <dgm:spPr/>
      <dgm:t>
        <a:bodyPr/>
        <a:lstStyle/>
        <a:p>
          <a:endParaRPr lang="en-FI"/>
        </a:p>
      </dgm:t>
    </dgm:pt>
    <dgm:pt modelId="{710B6BBB-F9F0-41DF-B94A-6F9DED8AECE2}">
      <dgm:prSet phldrT="[Teksti]" custT="1"/>
      <dgm:spPr/>
      <dgm:t>
        <a:bodyPr/>
        <a:lstStyle/>
        <a:p>
          <a:pPr marL="171450" lvl="1" indent="-171450" algn="l" defTabSz="800100">
            <a:lnSpc>
              <a:spcPct val="90000"/>
            </a:lnSpc>
            <a:spcBef>
              <a:spcPct val="0"/>
            </a:spcBef>
            <a:spcAft>
              <a:spcPct val="15000"/>
            </a:spcAft>
            <a:buClr>
              <a:srgbClr val="FFFFFF"/>
            </a:buClr>
            <a:buSzTx/>
            <a:buFontTx/>
            <a:buChar char="•"/>
          </a:pPr>
          <a:r>
            <a:rPr lang="fi-FI" sz="1800" kern="1200" dirty="0">
              <a:solidFill>
                <a:srgbClr val="000000"/>
              </a:solidFill>
              <a:latin typeface="Calibri" panose="020F0502020204030204"/>
              <a:ea typeface="+mn-ea"/>
              <a:cs typeface="+mn-cs"/>
            </a:rPr>
            <a:t>Tasa-arvoiset sosiaalisen inkluusion ja osallisuuden mahdollisuudet</a:t>
          </a:r>
          <a:endParaRPr lang="en-FI" sz="1800" kern="1200" dirty="0">
            <a:solidFill>
              <a:srgbClr val="000000"/>
            </a:solidFill>
            <a:latin typeface="Calibri" panose="020F0502020204030204"/>
            <a:ea typeface="+mn-ea"/>
            <a:cs typeface="+mn-cs"/>
          </a:endParaRPr>
        </a:p>
      </dgm:t>
    </dgm:pt>
    <dgm:pt modelId="{7B7D856D-3CD2-4149-B848-896F5A592A97}" type="parTrans" cxnId="{4AF653E5-DEC1-4B31-8994-CB88BD804E46}">
      <dgm:prSet/>
      <dgm:spPr/>
      <dgm:t>
        <a:bodyPr/>
        <a:lstStyle/>
        <a:p>
          <a:endParaRPr lang="en-FI"/>
        </a:p>
      </dgm:t>
    </dgm:pt>
    <dgm:pt modelId="{770407E9-3462-41A1-B279-63A28D0662E1}" type="sibTrans" cxnId="{4AF653E5-DEC1-4B31-8994-CB88BD804E46}">
      <dgm:prSet/>
      <dgm:spPr/>
      <dgm:t>
        <a:bodyPr/>
        <a:lstStyle/>
        <a:p>
          <a:endParaRPr lang="en-FI"/>
        </a:p>
      </dgm:t>
    </dgm:pt>
    <dgm:pt modelId="{4C1B5665-EB6B-44D7-BB02-F1E1C79C0538}">
      <dgm:prSet phldrT="[Teksti]" custT="1"/>
      <dgm:spPr/>
      <dgm:t>
        <a:bodyPr/>
        <a:lstStyle/>
        <a:p>
          <a:pPr marL="171450" lvl="1" indent="-171450" algn="l" defTabSz="800100">
            <a:lnSpc>
              <a:spcPct val="90000"/>
            </a:lnSpc>
            <a:spcBef>
              <a:spcPct val="0"/>
            </a:spcBef>
            <a:spcAft>
              <a:spcPct val="15000"/>
            </a:spcAft>
            <a:buClr>
              <a:srgbClr val="FFFFFF"/>
            </a:buClr>
            <a:buChar char="•"/>
          </a:pPr>
          <a:r>
            <a:rPr lang="fi-FI" sz="1800" kern="1200" dirty="0">
              <a:solidFill>
                <a:srgbClr val="000000"/>
              </a:solidFill>
              <a:latin typeface="Calibri" panose="020F0502020204030204"/>
              <a:ea typeface="+mn-ea"/>
              <a:cs typeface="+mn-cs"/>
            </a:rPr>
            <a:t>Mielenterveyttä tukevien palveluiden saatavuus </a:t>
          </a:r>
          <a:endParaRPr lang="en-FI" sz="1800" kern="1200" dirty="0">
            <a:solidFill>
              <a:srgbClr val="000000"/>
            </a:solidFill>
            <a:latin typeface="Calibri" panose="020F0502020204030204"/>
            <a:ea typeface="+mn-ea"/>
            <a:cs typeface="+mn-cs"/>
          </a:endParaRPr>
        </a:p>
      </dgm:t>
    </dgm:pt>
    <dgm:pt modelId="{1D19FECA-DA22-48D1-BC54-75168A8BF798}" type="parTrans" cxnId="{166DA0D9-0C7E-4F2E-8801-DE93AA673857}">
      <dgm:prSet/>
      <dgm:spPr/>
      <dgm:t>
        <a:bodyPr/>
        <a:lstStyle/>
        <a:p>
          <a:endParaRPr lang="en-FI"/>
        </a:p>
      </dgm:t>
    </dgm:pt>
    <dgm:pt modelId="{BE0F7C1E-02E0-4E9B-ABDC-74D5511F597C}" type="sibTrans" cxnId="{166DA0D9-0C7E-4F2E-8801-DE93AA673857}">
      <dgm:prSet/>
      <dgm:spPr/>
      <dgm:t>
        <a:bodyPr/>
        <a:lstStyle/>
        <a:p>
          <a:endParaRPr lang="en-FI"/>
        </a:p>
      </dgm:t>
    </dgm:pt>
    <dgm:pt modelId="{C9DFD98F-EE66-4185-9AA2-773CFAD25D7B}">
      <dgm:prSet phldrT="[Teksti]"/>
      <dgm:spPr/>
      <dgm:t>
        <a:bodyPr/>
        <a:lstStyle/>
        <a:p>
          <a:pPr>
            <a:buClr>
              <a:srgbClr val="FFFFFF"/>
            </a:buClr>
          </a:pPr>
          <a:r>
            <a:rPr lang="fi-FI" dirty="0">
              <a:solidFill>
                <a:srgbClr val="FFFFFF"/>
              </a:solidFill>
            </a:rPr>
            <a:t>Yhteiskunnalliset parannukset</a:t>
          </a:r>
          <a:endParaRPr lang="en-FI" dirty="0"/>
        </a:p>
      </dgm:t>
    </dgm:pt>
    <dgm:pt modelId="{416D34D6-57C0-46CB-AF78-041B3F6B5D01}" type="parTrans" cxnId="{614C71CC-2019-4154-88A2-89E36CC2D978}">
      <dgm:prSet/>
      <dgm:spPr/>
      <dgm:t>
        <a:bodyPr/>
        <a:lstStyle/>
        <a:p>
          <a:endParaRPr lang="en-FI"/>
        </a:p>
      </dgm:t>
    </dgm:pt>
    <dgm:pt modelId="{59373268-2A96-42C2-8377-C984A9AF63EC}" type="sibTrans" cxnId="{614C71CC-2019-4154-88A2-89E36CC2D978}">
      <dgm:prSet/>
      <dgm:spPr/>
      <dgm:t>
        <a:bodyPr/>
        <a:lstStyle/>
        <a:p>
          <a:endParaRPr lang="en-FI"/>
        </a:p>
      </dgm:t>
    </dgm:pt>
    <dgm:pt modelId="{52CC6BCC-F6CE-4D64-B92F-B0F604CEF93D}">
      <dgm:prSet phldrT="[Teksti]"/>
      <dgm:spPr/>
      <dgm:t>
        <a:bodyPr/>
        <a:lstStyle/>
        <a:p>
          <a:pPr>
            <a:buClr>
              <a:srgbClr val="FFFFFF"/>
            </a:buClr>
          </a:pPr>
          <a:r>
            <a:rPr lang="fi-FI" dirty="0">
              <a:solidFill>
                <a:schemeClr val="tx1"/>
              </a:solidFill>
            </a:rPr>
            <a:t>Koulutuksen ja tiedon lisääminen</a:t>
          </a:r>
          <a:endParaRPr lang="en-FI" dirty="0">
            <a:solidFill>
              <a:schemeClr val="tx1"/>
            </a:solidFill>
          </a:endParaRPr>
        </a:p>
      </dgm:t>
    </dgm:pt>
    <dgm:pt modelId="{09220CC2-EE54-4B2C-88B1-DFC1875D2A88}" type="parTrans" cxnId="{96FD5A1A-0B07-450E-86E9-E499317D86D6}">
      <dgm:prSet/>
      <dgm:spPr/>
      <dgm:t>
        <a:bodyPr/>
        <a:lstStyle/>
        <a:p>
          <a:endParaRPr lang="en-FI"/>
        </a:p>
      </dgm:t>
    </dgm:pt>
    <dgm:pt modelId="{BDB76BAE-DE40-484D-A831-3B93B712B8A2}" type="sibTrans" cxnId="{96FD5A1A-0B07-450E-86E9-E499317D86D6}">
      <dgm:prSet/>
      <dgm:spPr/>
      <dgm:t>
        <a:bodyPr/>
        <a:lstStyle/>
        <a:p>
          <a:endParaRPr lang="en-FI"/>
        </a:p>
      </dgm:t>
    </dgm:pt>
    <dgm:pt modelId="{3D61C43E-4EA1-4C90-9AD3-4A4224FE3FC9}">
      <dgm:prSet phldrT="[Teksti]" custT="1"/>
      <dgm:spPr/>
      <dgm:t>
        <a:bodyPr/>
        <a:lstStyle/>
        <a:p>
          <a:pPr marL="171450" lvl="1" indent="-171450" algn="l" defTabSz="800100">
            <a:lnSpc>
              <a:spcPct val="90000"/>
            </a:lnSpc>
            <a:spcBef>
              <a:spcPct val="0"/>
            </a:spcBef>
            <a:spcAft>
              <a:spcPct val="15000"/>
            </a:spcAft>
            <a:buClr>
              <a:srgbClr val="FFFFFF"/>
            </a:buClr>
            <a:buSzTx/>
            <a:buFontTx/>
            <a:buChar char="•"/>
          </a:pPr>
          <a:r>
            <a:rPr lang="fi-FI" sz="1800" kern="1200" dirty="0">
              <a:solidFill>
                <a:srgbClr val="000000"/>
              </a:solidFill>
              <a:latin typeface="Calibri" panose="020F0502020204030204"/>
              <a:ea typeface="+mn-ea"/>
              <a:cs typeface="+mn-cs"/>
            </a:rPr>
            <a:t>Mielenterveyttä suojaavien tarpeiden toteutuminen (toimijuus, autonomia, osallisuus yhteisöllisyys, pärjäävyys)</a:t>
          </a:r>
          <a:endParaRPr lang="en-FI" sz="1800" kern="1200" dirty="0">
            <a:solidFill>
              <a:srgbClr val="000000"/>
            </a:solidFill>
            <a:latin typeface="Calibri" panose="020F0502020204030204"/>
            <a:ea typeface="+mn-ea"/>
            <a:cs typeface="+mn-cs"/>
          </a:endParaRPr>
        </a:p>
      </dgm:t>
    </dgm:pt>
    <dgm:pt modelId="{D6D76A37-BF21-48F8-ADC4-AB428F2AA84C}" type="parTrans" cxnId="{0F1FFC79-D8B5-4E7C-BABA-D0F7242489EC}">
      <dgm:prSet/>
      <dgm:spPr/>
      <dgm:t>
        <a:bodyPr/>
        <a:lstStyle/>
        <a:p>
          <a:endParaRPr lang="en-FI"/>
        </a:p>
      </dgm:t>
    </dgm:pt>
    <dgm:pt modelId="{4AB57B69-1107-4BF6-A1CB-1B2F977447F8}" type="sibTrans" cxnId="{0F1FFC79-D8B5-4E7C-BABA-D0F7242489EC}">
      <dgm:prSet/>
      <dgm:spPr/>
      <dgm:t>
        <a:bodyPr/>
        <a:lstStyle/>
        <a:p>
          <a:endParaRPr lang="en-FI"/>
        </a:p>
      </dgm:t>
    </dgm:pt>
    <dgm:pt modelId="{CE8857E3-A13C-4DA6-9761-DE14902BF712}">
      <dgm:prSet phldrT="[Teksti]" custT="1"/>
      <dgm:spPr/>
      <dgm:t>
        <a:bodyPr/>
        <a:lstStyle/>
        <a:p>
          <a:pPr marL="171450" lvl="1" indent="-171450" algn="l" defTabSz="800100">
            <a:lnSpc>
              <a:spcPct val="90000"/>
            </a:lnSpc>
            <a:spcBef>
              <a:spcPct val="0"/>
            </a:spcBef>
            <a:spcAft>
              <a:spcPct val="15000"/>
            </a:spcAft>
            <a:buClr>
              <a:srgbClr val="FFFFFF"/>
            </a:buClr>
            <a:buChar char="•"/>
          </a:pPr>
          <a:r>
            <a:rPr lang="fi-FI" sz="1800" kern="1200" dirty="0">
              <a:solidFill>
                <a:srgbClr val="000000"/>
              </a:solidFill>
              <a:latin typeface="Calibri" panose="020F0502020204030204"/>
              <a:ea typeface="+mn-ea"/>
              <a:cs typeface="+mn-cs"/>
            </a:rPr>
            <a:t> Kiusaamisen ehkäisy, työelämän joustot</a:t>
          </a:r>
          <a:endParaRPr lang="en-FI" sz="1800" kern="1200" dirty="0">
            <a:solidFill>
              <a:srgbClr val="000000"/>
            </a:solidFill>
            <a:latin typeface="Calibri" panose="020F0502020204030204"/>
            <a:ea typeface="+mn-ea"/>
            <a:cs typeface="+mn-cs"/>
          </a:endParaRPr>
        </a:p>
      </dgm:t>
    </dgm:pt>
    <dgm:pt modelId="{BE9C1A99-50F9-4CFA-84A2-CAD7C51C2133}" type="parTrans" cxnId="{D0626FB9-F973-4B4F-B32B-7A73B1880123}">
      <dgm:prSet/>
      <dgm:spPr/>
      <dgm:t>
        <a:bodyPr/>
        <a:lstStyle/>
        <a:p>
          <a:endParaRPr lang="en-FI"/>
        </a:p>
      </dgm:t>
    </dgm:pt>
    <dgm:pt modelId="{A88516B7-7B84-4D37-A171-3FD5EB0236C1}" type="sibTrans" cxnId="{D0626FB9-F973-4B4F-B32B-7A73B1880123}">
      <dgm:prSet/>
      <dgm:spPr/>
      <dgm:t>
        <a:bodyPr/>
        <a:lstStyle/>
        <a:p>
          <a:endParaRPr lang="en-FI"/>
        </a:p>
      </dgm:t>
    </dgm:pt>
    <dgm:pt modelId="{EB4D0F2E-F53A-4692-8F5D-1C698417BCDA}">
      <dgm:prSet phldrT="[Teksti]" custT="1"/>
      <dgm:spPr/>
      <dgm:t>
        <a:bodyPr/>
        <a:lstStyle/>
        <a:p>
          <a:pPr marL="171450" lvl="1" indent="-171450" algn="l" defTabSz="800100">
            <a:lnSpc>
              <a:spcPct val="90000"/>
            </a:lnSpc>
            <a:spcBef>
              <a:spcPct val="0"/>
            </a:spcBef>
            <a:spcAft>
              <a:spcPct val="15000"/>
            </a:spcAft>
            <a:buClr>
              <a:srgbClr val="FFFFFF"/>
            </a:buClr>
            <a:buChar char="•"/>
          </a:pPr>
          <a:r>
            <a:rPr lang="fi-FI" sz="1800" kern="1200" dirty="0">
              <a:solidFill>
                <a:srgbClr val="000000"/>
              </a:solidFill>
              <a:latin typeface="Calibri" panose="020F0502020204030204"/>
              <a:ea typeface="+mn-ea"/>
              <a:cs typeface="+mn-cs"/>
            </a:rPr>
            <a:t> Laadukas arkiympäristö ja harrastusmahdollisuudet</a:t>
          </a:r>
          <a:endParaRPr lang="en-FI" sz="1800" kern="1200" dirty="0">
            <a:solidFill>
              <a:srgbClr val="000000"/>
            </a:solidFill>
            <a:latin typeface="Calibri" panose="020F0502020204030204"/>
            <a:ea typeface="+mn-ea"/>
            <a:cs typeface="+mn-cs"/>
          </a:endParaRPr>
        </a:p>
      </dgm:t>
    </dgm:pt>
    <dgm:pt modelId="{2B506BF2-7CA2-4623-8A1A-092971117AA4}" type="parTrans" cxnId="{541A885C-FB1C-47EE-93E6-F9DD85F096AA}">
      <dgm:prSet/>
      <dgm:spPr/>
      <dgm:t>
        <a:bodyPr/>
        <a:lstStyle/>
        <a:p>
          <a:endParaRPr lang="en-FI"/>
        </a:p>
      </dgm:t>
    </dgm:pt>
    <dgm:pt modelId="{D7EC1646-8BA9-4922-85C8-6CC949E23DFC}" type="sibTrans" cxnId="{541A885C-FB1C-47EE-93E6-F9DD85F096AA}">
      <dgm:prSet/>
      <dgm:spPr/>
      <dgm:t>
        <a:bodyPr/>
        <a:lstStyle/>
        <a:p>
          <a:endParaRPr lang="en-FI"/>
        </a:p>
      </dgm:t>
    </dgm:pt>
    <dgm:pt modelId="{51BF7192-8BF1-45D0-9249-52DAF1D72358}">
      <dgm:prSet phldrT="[Teksti]"/>
      <dgm:spPr/>
      <dgm:t>
        <a:bodyPr/>
        <a:lstStyle/>
        <a:p>
          <a:pPr>
            <a:buClr>
              <a:srgbClr val="FFFFFF"/>
            </a:buClr>
          </a:pPr>
          <a:r>
            <a:rPr lang="fi-FI" dirty="0">
              <a:solidFill>
                <a:schemeClr val="tx1"/>
              </a:solidFill>
            </a:rPr>
            <a:t> Saavutettavat palvelut</a:t>
          </a:r>
          <a:endParaRPr lang="en-FI" dirty="0">
            <a:solidFill>
              <a:schemeClr val="tx1"/>
            </a:solidFill>
          </a:endParaRPr>
        </a:p>
      </dgm:t>
    </dgm:pt>
    <dgm:pt modelId="{CA4E3796-3B4F-461C-840D-08A722E9CD7E}" type="parTrans" cxnId="{2C3A062D-FED0-40B7-8C0C-BD006D370E7A}">
      <dgm:prSet/>
      <dgm:spPr/>
      <dgm:t>
        <a:bodyPr/>
        <a:lstStyle/>
        <a:p>
          <a:endParaRPr lang="en-FI"/>
        </a:p>
      </dgm:t>
    </dgm:pt>
    <dgm:pt modelId="{1763C292-4BF4-4F4D-80C0-4707CAF6DE8C}" type="sibTrans" cxnId="{2C3A062D-FED0-40B7-8C0C-BD006D370E7A}">
      <dgm:prSet/>
      <dgm:spPr/>
      <dgm:t>
        <a:bodyPr/>
        <a:lstStyle/>
        <a:p>
          <a:endParaRPr lang="en-FI"/>
        </a:p>
      </dgm:t>
    </dgm:pt>
    <dgm:pt modelId="{E86769FF-DF41-4BB9-9226-B304149AFB46}">
      <dgm:prSet phldrT="[Teksti]" custT="1"/>
      <dgm:spPr/>
      <dgm:t>
        <a:bodyPr/>
        <a:lstStyle/>
        <a:p>
          <a:pPr marL="171450" lvl="1" indent="-171450" algn="l" defTabSz="800100">
            <a:lnSpc>
              <a:spcPct val="90000"/>
            </a:lnSpc>
            <a:spcBef>
              <a:spcPct val="0"/>
            </a:spcBef>
            <a:spcAft>
              <a:spcPct val="15000"/>
            </a:spcAft>
            <a:buClr>
              <a:srgbClr val="FFFFFF"/>
            </a:buClr>
            <a:buSzTx/>
            <a:buFontTx/>
            <a:buChar char="•"/>
          </a:pPr>
          <a:r>
            <a:rPr lang="en-US" sz="1800" kern="1200" dirty="0" err="1">
              <a:solidFill>
                <a:srgbClr val="000000"/>
              </a:solidFill>
              <a:latin typeface="Calibri" panose="020F0502020204030204"/>
              <a:ea typeface="+mn-ea"/>
              <a:cs typeface="+mn-cs"/>
            </a:rPr>
            <a:t>Terveiden</a:t>
          </a:r>
          <a:r>
            <a:rPr lang="en-US" sz="1800" kern="1200" dirty="0">
              <a:solidFill>
                <a:srgbClr val="000000"/>
              </a:solidFill>
              <a:latin typeface="Calibri" panose="020F0502020204030204"/>
              <a:ea typeface="+mn-ea"/>
              <a:cs typeface="+mn-cs"/>
            </a:rPr>
            <a:t> </a:t>
          </a:r>
          <a:r>
            <a:rPr lang="en-US" sz="1800" kern="1200" dirty="0" err="1">
              <a:solidFill>
                <a:srgbClr val="000000"/>
              </a:solidFill>
              <a:latin typeface="Calibri" panose="020F0502020204030204"/>
              <a:ea typeface="+mn-ea"/>
              <a:cs typeface="+mn-cs"/>
            </a:rPr>
            <a:t>elintapojen</a:t>
          </a:r>
          <a:r>
            <a:rPr lang="en-US" sz="1800" kern="1200" dirty="0">
              <a:solidFill>
                <a:srgbClr val="000000"/>
              </a:solidFill>
              <a:latin typeface="Calibri" panose="020F0502020204030204"/>
              <a:ea typeface="+mn-ea"/>
              <a:cs typeface="+mn-cs"/>
            </a:rPr>
            <a:t> </a:t>
          </a:r>
          <a:r>
            <a:rPr lang="en-US" sz="1800" kern="1200" dirty="0" err="1">
              <a:solidFill>
                <a:srgbClr val="000000"/>
              </a:solidFill>
              <a:latin typeface="Calibri" panose="020F0502020204030204"/>
              <a:ea typeface="+mn-ea"/>
              <a:cs typeface="+mn-cs"/>
            </a:rPr>
            <a:t>edistäminen</a:t>
          </a:r>
          <a:r>
            <a:rPr lang="en-US" sz="1800" kern="1200" dirty="0">
              <a:solidFill>
                <a:srgbClr val="000000"/>
              </a:solidFill>
              <a:latin typeface="Calibri" panose="020F0502020204030204"/>
              <a:ea typeface="+mn-ea"/>
              <a:cs typeface="+mn-cs"/>
            </a:rPr>
            <a:t> </a:t>
          </a:r>
          <a:endParaRPr lang="en-FI" sz="1800" kern="1200" dirty="0">
            <a:solidFill>
              <a:srgbClr val="000000"/>
            </a:solidFill>
            <a:latin typeface="Calibri" panose="020F0502020204030204"/>
            <a:ea typeface="+mn-ea"/>
            <a:cs typeface="+mn-cs"/>
          </a:endParaRPr>
        </a:p>
      </dgm:t>
    </dgm:pt>
    <dgm:pt modelId="{7BC2B649-19B8-4D6A-BAC6-8225227594A4}" type="parTrans" cxnId="{0180DFA4-F8C6-479C-9149-1941850D8537}">
      <dgm:prSet/>
      <dgm:spPr/>
      <dgm:t>
        <a:bodyPr/>
        <a:lstStyle/>
        <a:p>
          <a:endParaRPr lang="en-FI"/>
        </a:p>
      </dgm:t>
    </dgm:pt>
    <dgm:pt modelId="{B9D88E93-B23F-4E55-A4DC-D9DA31034406}" type="sibTrans" cxnId="{0180DFA4-F8C6-479C-9149-1941850D8537}">
      <dgm:prSet/>
      <dgm:spPr/>
      <dgm:t>
        <a:bodyPr/>
        <a:lstStyle/>
        <a:p>
          <a:endParaRPr lang="en-FI"/>
        </a:p>
      </dgm:t>
    </dgm:pt>
    <dgm:pt modelId="{F652831B-AD57-447D-AAAF-996739DB7DF4}">
      <dgm:prSet phldrT="[Teksti]" custT="1"/>
      <dgm:spPr/>
      <dgm:t>
        <a:bodyPr/>
        <a:lstStyle/>
        <a:p>
          <a:pPr marL="171450" lvl="1" indent="-171450" algn="l" defTabSz="800100">
            <a:lnSpc>
              <a:spcPct val="90000"/>
            </a:lnSpc>
            <a:spcBef>
              <a:spcPct val="0"/>
            </a:spcBef>
            <a:spcAft>
              <a:spcPct val="15000"/>
            </a:spcAft>
            <a:buClr>
              <a:srgbClr val="FFFFFF"/>
            </a:buClr>
            <a:buSzTx/>
            <a:buFontTx/>
            <a:buChar char="•"/>
          </a:pPr>
          <a:r>
            <a:rPr lang="fi-FI" sz="1800" kern="1200" dirty="0">
              <a:solidFill>
                <a:srgbClr val="000000"/>
              </a:solidFill>
              <a:latin typeface="Calibri" panose="020F0502020204030204"/>
              <a:ea typeface="+mn-ea"/>
              <a:cs typeface="+mn-cs"/>
            </a:rPr>
            <a:t>Oikea-aikaisen tuen tarjoaminen</a:t>
          </a:r>
          <a:endParaRPr lang="en-FI" sz="1800" kern="1200" dirty="0">
            <a:solidFill>
              <a:srgbClr val="000000"/>
            </a:solidFill>
            <a:latin typeface="Calibri" panose="020F0502020204030204"/>
            <a:ea typeface="+mn-ea"/>
            <a:cs typeface="+mn-cs"/>
          </a:endParaRPr>
        </a:p>
      </dgm:t>
    </dgm:pt>
    <dgm:pt modelId="{0B250827-5849-42CD-A498-46FEBBC94143}" type="parTrans" cxnId="{BB8C104F-688F-459F-AA88-6ACC913F97F1}">
      <dgm:prSet/>
      <dgm:spPr/>
      <dgm:t>
        <a:bodyPr/>
        <a:lstStyle/>
        <a:p>
          <a:endParaRPr lang="en-FI"/>
        </a:p>
      </dgm:t>
    </dgm:pt>
    <dgm:pt modelId="{77712698-5512-4EF3-9C5B-5383DCF609DD}" type="sibTrans" cxnId="{BB8C104F-688F-459F-AA88-6ACC913F97F1}">
      <dgm:prSet/>
      <dgm:spPr/>
      <dgm:t>
        <a:bodyPr/>
        <a:lstStyle/>
        <a:p>
          <a:endParaRPr lang="en-FI"/>
        </a:p>
      </dgm:t>
    </dgm:pt>
    <dgm:pt modelId="{5D0D29E1-5E23-4940-BBA9-238529DD9B47}">
      <dgm:prSet phldrT="[Teksti]" custT="1"/>
      <dgm:spPr/>
      <dgm:t>
        <a:bodyPr/>
        <a:lstStyle/>
        <a:p>
          <a:pPr marL="171450" lvl="1" indent="-171450" algn="l" defTabSz="800100">
            <a:lnSpc>
              <a:spcPct val="90000"/>
            </a:lnSpc>
            <a:spcBef>
              <a:spcPct val="0"/>
            </a:spcBef>
            <a:spcAft>
              <a:spcPct val="15000"/>
            </a:spcAft>
            <a:buClr>
              <a:srgbClr val="FFFFFF"/>
            </a:buClr>
            <a:buSzTx/>
            <a:buFontTx/>
            <a:buChar char="•"/>
          </a:pPr>
          <a:r>
            <a:rPr lang="fi-FI" sz="1800" kern="1200" dirty="0">
              <a:solidFill>
                <a:srgbClr val="000000"/>
              </a:solidFill>
              <a:latin typeface="Calibri" panose="020F0502020204030204"/>
              <a:ea typeface="+mn-ea"/>
              <a:cs typeface="+mn-cs"/>
            </a:rPr>
            <a:t>Koulutus- ja urapolkujen helpottaminen </a:t>
          </a:r>
          <a:endParaRPr lang="en-FI" sz="1800" kern="1200" dirty="0">
            <a:solidFill>
              <a:srgbClr val="000000"/>
            </a:solidFill>
            <a:latin typeface="Calibri" panose="020F0502020204030204"/>
            <a:ea typeface="+mn-ea"/>
            <a:cs typeface="+mn-cs"/>
          </a:endParaRPr>
        </a:p>
      </dgm:t>
    </dgm:pt>
    <dgm:pt modelId="{52F1373A-D0C7-4753-836E-D5E1E9362294}" type="parTrans" cxnId="{1F840E17-4724-4D04-B99C-3548407A3884}">
      <dgm:prSet/>
      <dgm:spPr/>
      <dgm:t>
        <a:bodyPr/>
        <a:lstStyle/>
        <a:p>
          <a:endParaRPr lang="en-FI"/>
        </a:p>
      </dgm:t>
    </dgm:pt>
    <dgm:pt modelId="{D42CCEEB-E7D6-43F2-98F4-6AB1907A9695}" type="sibTrans" cxnId="{1F840E17-4724-4D04-B99C-3548407A3884}">
      <dgm:prSet/>
      <dgm:spPr/>
      <dgm:t>
        <a:bodyPr/>
        <a:lstStyle/>
        <a:p>
          <a:endParaRPr lang="en-FI"/>
        </a:p>
      </dgm:t>
    </dgm:pt>
    <dgm:pt modelId="{02793CFC-0790-4CD8-9B04-66865A06E1FF}">
      <dgm:prSet phldrT="[Teksti]"/>
      <dgm:spPr/>
      <dgm:t>
        <a:bodyPr/>
        <a:lstStyle/>
        <a:p>
          <a:pPr>
            <a:buClr>
              <a:srgbClr val="FFFFFF"/>
            </a:buClr>
          </a:pPr>
          <a:r>
            <a:rPr lang="fi-FI" dirty="0">
              <a:solidFill>
                <a:schemeClr val="tx1"/>
              </a:solidFill>
            </a:rPr>
            <a:t>Mielenterveyslainsäädännön ja politiikan kehittäminen</a:t>
          </a:r>
          <a:endParaRPr lang="en-FI" dirty="0">
            <a:solidFill>
              <a:schemeClr val="tx1"/>
            </a:solidFill>
          </a:endParaRPr>
        </a:p>
      </dgm:t>
    </dgm:pt>
    <dgm:pt modelId="{1EEAAC85-2323-4EBF-8D5B-60E5D4A078F2}" type="parTrans" cxnId="{DD630091-036D-4156-A468-717265E27424}">
      <dgm:prSet/>
      <dgm:spPr/>
    </dgm:pt>
    <dgm:pt modelId="{3FA8B9EF-559A-4F24-987F-8219897BF240}" type="sibTrans" cxnId="{DD630091-036D-4156-A468-717265E27424}">
      <dgm:prSet/>
      <dgm:spPr/>
    </dgm:pt>
    <dgm:pt modelId="{949FF515-78B0-4769-A735-189DFD557072}">
      <dgm:prSet phldrT="[Teksti]"/>
      <dgm:spPr/>
      <dgm:t>
        <a:bodyPr/>
        <a:lstStyle/>
        <a:p>
          <a:pPr>
            <a:buClr>
              <a:srgbClr val="FFFFFF"/>
            </a:buClr>
          </a:pPr>
          <a:r>
            <a:rPr lang="fi-FI" dirty="0">
              <a:solidFill>
                <a:schemeClr val="tx1"/>
              </a:solidFill>
            </a:rPr>
            <a:t>Alueellisen eriarvoisuuden vähentäminen</a:t>
          </a:r>
          <a:endParaRPr lang="en-FI" dirty="0">
            <a:solidFill>
              <a:schemeClr val="tx1"/>
            </a:solidFill>
          </a:endParaRPr>
        </a:p>
      </dgm:t>
    </dgm:pt>
    <dgm:pt modelId="{EA18B29D-4041-4BB5-A761-31F7081B74A5}" type="parTrans" cxnId="{15409B9F-756C-492B-8C2D-441BA2DA025F}">
      <dgm:prSet/>
      <dgm:spPr/>
    </dgm:pt>
    <dgm:pt modelId="{9431CA04-89F6-43DA-A9D6-BC5DC73C1F1B}" type="sibTrans" cxnId="{15409B9F-756C-492B-8C2D-441BA2DA025F}">
      <dgm:prSet/>
      <dgm:spPr/>
    </dgm:pt>
    <dgm:pt modelId="{5CA7B59A-B49D-401C-BEE5-2D6DCE706AFA}" type="pres">
      <dgm:prSet presAssocID="{7295B784-7506-4A62-95F2-9B410180115C}" presName="Name0" presStyleCnt="0">
        <dgm:presLayoutVars>
          <dgm:dir/>
          <dgm:animLvl val="lvl"/>
          <dgm:resizeHandles val="exact"/>
        </dgm:presLayoutVars>
      </dgm:prSet>
      <dgm:spPr/>
    </dgm:pt>
    <dgm:pt modelId="{A8654D36-857F-4B17-9459-DDE63E0A1612}" type="pres">
      <dgm:prSet presAssocID="{036A916E-720E-4E93-8056-9E577C4D970B}" presName="linNode" presStyleCnt="0"/>
      <dgm:spPr/>
    </dgm:pt>
    <dgm:pt modelId="{FC306FA2-0076-44A7-B75B-E3C09D6F569C}" type="pres">
      <dgm:prSet presAssocID="{036A916E-720E-4E93-8056-9E577C4D970B}" presName="parentText" presStyleLbl="node1" presStyleIdx="0" presStyleCnt="3" custLinFactNeighborX="672" custLinFactNeighborY="-1650">
        <dgm:presLayoutVars>
          <dgm:chMax val="1"/>
          <dgm:bulletEnabled val="1"/>
        </dgm:presLayoutVars>
      </dgm:prSet>
      <dgm:spPr/>
    </dgm:pt>
    <dgm:pt modelId="{8D4ECA2A-C91F-43E3-AE32-18E559895BF6}" type="pres">
      <dgm:prSet presAssocID="{036A916E-720E-4E93-8056-9E577C4D970B}" presName="descendantText" presStyleLbl="alignAccFollowNode1" presStyleIdx="0" presStyleCnt="3">
        <dgm:presLayoutVars>
          <dgm:bulletEnabled val="1"/>
        </dgm:presLayoutVars>
      </dgm:prSet>
      <dgm:spPr/>
    </dgm:pt>
    <dgm:pt modelId="{46149FD2-9111-4A87-9420-D43FBE9AA0ED}" type="pres">
      <dgm:prSet presAssocID="{71B4E043-1F41-4E08-A7D3-FE5B2E75D46A}" presName="sp" presStyleCnt="0"/>
      <dgm:spPr/>
    </dgm:pt>
    <dgm:pt modelId="{0C6708B1-6A5B-4651-83B2-CC3F7BDCC58C}" type="pres">
      <dgm:prSet presAssocID="{E4E0163A-D9AB-4D31-BCD4-21FB56043202}" presName="linNode" presStyleCnt="0"/>
      <dgm:spPr/>
    </dgm:pt>
    <dgm:pt modelId="{87F5F0F8-ACF5-44E1-A28F-76AB61482AB9}" type="pres">
      <dgm:prSet presAssocID="{E4E0163A-D9AB-4D31-BCD4-21FB56043202}" presName="parentText" presStyleLbl="node1" presStyleIdx="1" presStyleCnt="3">
        <dgm:presLayoutVars>
          <dgm:chMax val="1"/>
          <dgm:bulletEnabled val="1"/>
        </dgm:presLayoutVars>
      </dgm:prSet>
      <dgm:spPr/>
    </dgm:pt>
    <dgm:pt modelId="{258B6035-2478-4FBA-8B71-F3B35658D15A}" type="pres">
      <dgm:prSet presAssocID="{E4E0163A-D9AB-4D31-BCD4-21FB56043202}" presName="descendantText" presStyleLbl="alignAccFollowNode1" presStyleIdx="1" presStyleCnt="3">
        <dgm:presLayoutVars>
          <dgm:bulletEnabled val="1"/>
        </dgm:presLayoutVars>
      </dgm:prSet>
      <dgm:spPr/>
    </dgm:pt>
    <dgm:pt modelId="{B27E5D3B-49FE-45F6-9EFD-B23043325ED5}" type="pres">
      <dgm:prSet presAssocID="{2088594C-5B77-4D1E-8FCC-FCDD58B1C568}" presName="sp" presStyleCnt="0"/>
      <dgm:spPr/>
    </dgm:pt>
    <dgm:pt modelId="{12B6F2F4-A079-4484-8A5E-3A45AE9E7FA0}" type="pres">
      <dgm:prSet presAssocID="{C9DFD98F-EE66-4185-9AA2-773CFAD25D7B}" presName="linNode" presStyleCnt="0"/>
      <dgm:spPr/>
    </dgm:pt>
    <dgm:pt modelId="{C33CCAA3-8C48-4280-AD56-A240A7D2DC85}" type="pres">
      <dgm:prSet presAssocID="{C9DFD98F-EE66-4185-9AA2-773CFAD25D7B}" presName="parentText" presStyleLbl="node1" presStyleIdx="2" presStyleCnt="3">
        <dgm:presLayoutVars>
          <dgm:chMax val="1"/>
          <dgm:bulletEnabled val="1"/>
        </dgm:presLayoutVars>
      </dgm:prSet>
      <dgm:spPr/>
    </dgm:pt>
    <dgm:pt modelId="{E4231D07-D4F4-48E1-A126-1EF6AB468BEC}" type="pres">
      <dgm:prSet presAssocID="{C9DFD98F-EE66-4185-9AA2-773CFAD25D7B}" presName="descendantText" presStyleLbl="alignAccFollowNode1" presStyleIdx="2" presStyleCnt="3">
        <dgm:presLayoutVars>
          <dgm:bulletEnabled val="1"/>
        </dgm:presLayoutVars>
      </dgm:prSet>
      <dgm:spPr/>
    </dgm:pt>
  </dgm:ptLst>
  <dgm:cxnLst>
    <dgm:cxn modelId="{AB526106-E10D-407A-84E2-3D137CE001E0}" type="presOf" srcId="{5D0D29E1-5E23-4940-BBA9-238529DD9B47}" destId="{258B6035-2478-4FBA-8B71-F3B35658D15A}" srcOrd="0" destOrd="1" presId="urn:microsoft.com/office/officeart/2005/8/layout/vList5"/>
    <dgm:cxn modelId="{7460610C-D751-4D20-9181-D328D9A92278}" type="presOf" srcId="{F652831B-AD57-447D-AAAF-996739DB7DF4}" destId="{8D4ECA2A-C91F-43E3-AE32-18E559895BF6}" srcOrd="0" destOrd="2" presId="urn:microsoft.com/office/officeart/2005/8/layout/vList5"/>
    <dgm:cxn modelId="{1F840E17-4724-4D04-B99C-3548407A3884}" srcId="{E4E0163A-D9AB-4D31-BCD4-21FB56043202}" destId="{5D0D29E1-5E23-4940-BBA9-238529DD9B47}" srcOrd="1" destOrd="0" parTransId="{52F1373A-D0C7-4753-836E-D5E1E9362294}" sibTransId="{D42CCEEB-E7D6-43F2-98F4-6AB1907A9695}"/>
    <dgm:cxn modelId="{96FD5A1A-0B07-450E-86E9-E499317D86D6}" srcId="{C9DFD98F-EE66-4185-9AA2-773CFAD25D7B}" destId="{52CC6BCC-F6CE-4D64-B92F-B0F604CEF93D}" srcOrd="0" destOrd="0" parTransId="{09220CC2-EE54-4B2C-88B1-DFC1875D2A88}" sibTransId="{BDB76BAE-DE40-484D-A831-3B93B712B8A2}"/>
    <dgm:cxn modelId="{7413C51C-3358-4C9C-9FCF-4C74EC621382}" type="presOf" srcId="{7295B784-7506-4A62-95F2-9B410180115C}" destId="{5CA7B59A-B49D-401C-BEE5-2D6DCE706AFA}" srcOrd="0" destOrd="0" presId="urn:microsoft.com/office/officeart/2005/8/layout/vList5"/>
    <dgm:cxn modelId="{D4D52125-FCAD-4196-9C5A-94667DC21406}" type="presOf" srcId="{E4E0163A-D9AB-4D31-BCD4-21FB56043202}" destId="{87F5F0F8-ACF5-44E1-A28F-76AB61482AB9}" srcOrd="0" destOrd="0" presId="urn:microsoft.com/office/officeart/2005/8/layout/vList5"/>
    <dgm:cxn modelId="{2C3A062D-FED0-40B7-8C0C-BD006D370E7A}" srcId="{C9DFD98F-EE66-4185-9AA2-773CFAD25D7B}" destId="{51BF7192-8BF1-45D0-9249-52DAF1D72358}" srcOrd="2" destOrd="0" parTransId="{CA4E3796-3B4F-461C-840D-08A722E9CD7E}" sibTransId="{1763C292-4BF4-4F4D-80C0-4707CAF6DE8C}"/>
    <dgm:cxn modelId="{3796F32D-92DF-49F8-A68B-B06691B5ADAE}" srcId="{7295B784-7506-4A62-95F2-9B410180115C}" destId="{036A916E-720E-4E93-8056-9E577C4D970B}" srcOrd="0" destOrd="0" parTransId="{92C39068-447D-4CC6-B819-C1F0EA02C183}" sibTransId="{71B4E043-1F41-4E08-A7D3-FE5B2E75D46A}"/>
    <dgm:cxn modelId="{D35CEA31-0668-46A6-B33D-5E5294B5B09F}" type="presOf" srcId="{949FF515-78B0-4769-A735-189DFD557072}" destId="{E4231D07-D4F4-48E1-A126-1EF6AB468BEC}" srcOrd="0" destOrd="1" presId="urn:microsoft.com/office/officeart/2005/8/layout/vList5"/>
    <dgm:cxn modelId="{EACA903A-36A6-4920-9CDA-DD6032A83BB2}" type="presOf" srcId="{CE8857E3-A13C-4DA6-9761-DE14902BF712}" destId="{258B6035-2478-4FBA-8B71-F3B35658D15A}" srcOrd="0" destOrd="2" presId="urn:microsoft.com/office/officeart/2005/8/layout/vList5"/>
    <dgm:cxn modelId="{541A885C-FB1C-47EE-93E6-F9DD85F096AA}" srcId="{E4E0163A-D9AB-4D31-BCD4-21FB56043202}" destId="{EB4D0F2E-F53A-4692-8F5D-1C698417BCDA}" srcOrd="3" destOrd="0" parTransId="{2B506BF2-7CA2-4623-8A1A-092971117AA4}" sibTransId="{D7EC1646-8BA9-4922-85C8-6CC949E23DFC}"/>
    <dgm:cxn modelId="{4C5F9866-A53C-4CDB-9D37-76409C435E40}" type="presOf" srcId="{036A916E-720E-4E93-8056-9E577C4D970B}" destId="{FC306FA2-0076-44A7-B75B-E3C09D6F569C}" srcOrd="0" destOrd="0" presId="urn:microsoft.com/office/officeart/2005/8/layout/vList5"/>
    <dgm:cxn modelId="{BB8C104F-688F-459F-AA88-6ACC913F97F1}" srcId="{036A916E-720E-4E93-8056-9E577C4D970B}" destId="{F652831B-AD57-447D-AAAF-996739DB7DF4}" srcOrd="2" destOrd="0" parTransId="{0B250827-5849-42CD-A498-46FEBBC94143}" sibTransId="{77712698-5512-4EF3-9C5B-5383DCF609DD}"/>
    <dgm:cxn modelId="{8DE25870-8CF1-41CA-AC47-69B9FA5F08D2}" type="presOf" srcId="{4C1B5665-EB6B-44D7-BB02-F1E1C79C0538}" destId="{258B6035-2478-4FBA-8B71-F3B35658D15A}" srcOrd="0" destOrd="4" presId="urn:microsoft.com/office/officeart/2005/8/layout/vList5"/>
    <dgm:cxn modelId="{B05BC378-1F5D-4C3F-AC84-329B1859408E}" type="presOf" srcId="{51BF7192-8BF1-45D0-9249-52DAF1D72358}" destId="{E4231D07-D4F4-48E1-A126-1EF6AB468BEC}" srcOrd="0" destOrd="2" presId="urn:microsoft.com/office/officeart/2005/8/layout/vList5"/>
    <dgm:cxn modelId="{0F1FFC79-D8B5-4E7C-BABA-D0F7242489EC}" srcId="{036A916E-720E-4E93-8056-9E577C4D970B}" destId="{3D61C43E-4EA1-4C90-9AD3-4A4224FE3FC9}" srcOrd="0" destOrd="0" parTransId="{D6D76A37-BF21-48F8-ADC4-AB428F2AA84C}" sibTransId="{4AB57B69-1107-4BF6-A1CB-1B2F977447F8}"/>
    <dgm:cxn modelId="{DD630091-036D-4156-A468-717265E27424}" srcId="{C9DFD98F-EE66-4185-9AA2-773CFAD25D7B}" destId="{02793CFC-0790-4CD8-9B04-66865A06E1FF}" srcOrd="3" destOrd="0" parTransId="{1EEAAC85-2323-4EBF-8D5B-60E5D4A078F2}" sibTransId="{3FA8B9EF-559A-4F24-987F-8219897BF240}"/>
    <dgm:cxn modelId="{100F0B95-A1AB-496B-AE29-C5E675D27223}" type="presOf" srcId="{710B6BBB-F9F0-41DF-B94A-6F9DED8AECE2}" destId="{258B6035-2478-4FBA-8B71-F3B35658D15A}" srcOrd="0" destOrd="0" presId="urn:microsoft.com/office/officeart/2005/8/layout/vList5"/>
    <dgm:cxn modelId="{15409B9F-756C-492B-8C2D-441BA2DA025F}" srcId="{C9DFD98F-EE66-4185-9AA2-773CFAD25D7B}" destId="{949FF515-78B0-4769-A735-189DFD557072}" srcOrd="1" destOrd="0" parTransId="{EA18B29D-4041-4BB5-A761-31F7081B74A5}" sibTransId="{9431CA04-89F6-43DA-A9D6-BC5DC73C1F1B}"/>
    <dgm:cxn modelId="{0180DFA4-F8C6-479C-9149-1941850D8537}" srcId="{036A916E-720E-4E93-8056-9E577C4D970B}" destId="{E86769FF-DF41-4BB9-9226-B304149AFB46}" srcOrd="1" destOrd="0" parTransId="{7BC2B649-19B8-4D6A-BAC6-8225227594A4}" sibTransId="{B9D88E93-B23F-4E55-A4DC-D9DA31034406}"/>
    <dgm:cxn modelId="{AA32ACAE-5DE3-4E59-AD72-28D2558D73B9}" type="presOf" srcId="{52CC6BCC-F6CE-4D64-B92F-B0F604CEF93D}" destId="{E4231D07-D4F4-48E1-A126-1EF6AB468BEC}" srcOrd="0" destOrd="0" presId="urn:microsoft.com/office/officeart/2005/8/layout/vList5"/>
    <dgm:cxn modelId="{D30A40B5-46FC-44E9-8D61-605D81D700B5}" type="presOf" srcId="{3D61C43E-4EA1-4C90-9AD3-4A4224FE3FC9}" destId="{8D4ECA2A-C91F-43E3-AE32-18E559895BF6}" srcOrd="0" destOrd="0" presId="urn:microsoft.com/office/officeart/2005/8/layout/vList5"/>
    <dgm:cxn modelId="{D0626FB9-F973-4B4F-B32B-7A73B1880123}" srcId="{E4E0163A-D9AB-4D31-BCD4-21FB56043202}" destId="{CE8857E3-A13C-4DA6-9761-DE14902BF712}" srcOrd="2" destOrd="0" parTransId="{BE9C1A99-50F9-4CFA-84A2-CAD7C51C2133}" sibTransId="{A88516B7-7B84-4D37-A171-3FD5EB0236C1}"/>
    <dgm:cxn modelId="{EEFCA1C0-30C1-4D03-A8FD-C01CF85356E3}" type="presOf" srcId="{C9DFD98F-EE66-4185-9AA2-773CFAD25D7B}" destId="{C33CCAA3-8C48-4280-AD56-A240A7D2DC85}" srcOrd="0" destOrd="0" presId="urn:microsoft.com/office/officeart/2005/8/layout/vList5"/>
    <dgm:cxn modelId="{49BA3FC2-0176-46F4-B9F0-C87E7B431623}" srcId="{7295B784-7506-4A62-95F2-9B410180115C}" destId="{E4E0163A-D9AB-4D31-BCD4-21FB56043202}" srcOrd="1" destOrd="0" parTransId="{2F561E1B-DAAD-406A-AEDD-C5A238FE909E}" sibTransId="{2088594C-5B77-4D1E-8FCC-FCDD58B1C568}"/>
    <dgm:cxn modelId="{89B8EEC7-8A80-49C4-8E66-C065890FDAE2}" type="presOf" srcId="{02793CFC-0790-4CD8-9B04-66865A06E1FF}" destId="{E4231D07-D4F4-48E1-A126-1EF6AB468BEC}" srcOrd="0" destOrd="3" presId="urn:microsoft.com/office/officeart/2005/8/layout/vList5"/>
    <dgm:cxn modelId="{614C71CC-2019-4154-88A2-89E36CC2D978}" srcId="{7295B784-7506-4A62-95F2-9B410180115C}" destId="{C9DFD98F-EE66-4185-9AA2-773CFAD25D7B}" srcOrd="2" destOrd="0" parTransId="{416D34D6-57C0-46CB-AF78-041B3F6B5D01}" sibTransId="{59373268-2A96-42C2-8377-C984A9AF63EC}"/>
    <dgm:cxn modelId="{166DA0D9-0C7E-4F2E-8801-DE93AA673857}" srcId="{E4E0163A-D9AB-4D31-BCD4-21FB56043202}" destId="{4C1B5665-EB6B-44D7-BB02-F1E1C79C0538}" srcOrd="4" destOrd="0" parTransId="{1D19FECA-DA22-48D1-BC54-75168A8BF798}" sibTransId="{BE0F7C1E-02E0-4E9B-ABDC-74D5511F597C}"/>
    <dgm:cxn modelId="{C1ABC0DF-3BA0-4CD5-B88B-B3C15BC501EB}" type="presOf" srcId="{E86769FF-DF41-4BB9-9226-B304149AFB46}" destId="{8D4ECA2A-C91F-43E3-AE32-18E559895BF6}" srcOrd="0" destOrd="1" presId="urn:microsoft.com/office/officeart/2005/8/layout/vList5"/>
    <dgm:cxn modelId="{4AF653E5-DEC1-4B31-8994-CB88BD804E46}" srcId="{E4E0163A-D9AB-4D31-BCD4-21FB56043202}" destId="{710B6BBB-F9F0-41DF-B94A-6F9DED8AECE2}" srcOrd="0" destOrd="0" parTransId="{7B7D856D-3CD2-4149-B848-896F5A592A97}" sibTransId="{770407E9-3462-41A1-B279-63A28D0662E1}"/>
    <dgm:cxn modelId="{CB715DEE-C3BD-4D5E-93DA-5B2EA6F01524}" type="presOf" srcId="{EB4D0F2E-F53A-4692-8F5D-1C698417BCDA}" destId="{258B6035-2478-4FBA-8B71-F3B35658D15A}" srcOrd="0" destOrd="3" presId="urn:microsoft.com/office/officeart/2005/8/layout/vList5"/>
    <dgm:cxn modelId="{21848CE9-184F-487D-949A-B1C511E0F6E8}" type="presParOf" srcId="{5CA7B59A-B49D-401C-BEE5-2D6DCE706AFA}" destId="{A8654D36-857F-4B17-9459-DDE63E0A1612}" srcOrd="0" destOrd="0" presId="urn:microsoft.com/office/officeart/2005/8/layout/vList5"/>
    <dgm:cxn modelId="{670FA946-86EE-4A1D-A582-03DDC5E9E879}" type="presParOf" srcId="{A8654D36-857F-4B17-9459-DDE63E0A1612}" destId="{FC306FA2-0076-44A7-B75B-E3C09D6F569C}" srcOrd="0" destOrd="0" presId="urn:microsoft.com/office/officeart/2005/8/layout/vList5"/>
    <dgm:cxn modelId="{5356CC33-7350-4CB7-BCBE-B0E8DAFDA79B}" type="presParOf" srcId="{A8654D36-857F-4B17-9459-DDE63E0A1612}" destId="{8D4ECA2A-C91F-43E3-AE32-18E559895BF6}" srcOrd="1" destOrd="0" presId="urn:microsoft.com/office/officeart/2005/8/layout/vList5"/>
    <dgm:cxn modelId="{BCCA497F-DF0C-497C-A932-F3D0D38897CA}" type="presParOf" srcId="{5CA7B59A-B49D-401C-BEE5-2D6DCE706AFA}" destId="{46149FD2-9111-4A87-9420-D43FBE9AA0ED}" srcOrd="1" destOrd="0" presId="urn:microsoft.com/office/officeart/2005/8/layout/vList5"/>
    <dgm:cxn modelId="{C5D0FC95-E22B-491B-9B62-9F318C3CA70C}" type="presParOf" srcId="{5CA7B59A-B49D-401C-BEE5-2D6DCE706AFA}" destId="{0C6708B1-6A5B-4651-83B2-CC3F7BDCC58C}" srcOrd="2" destOrd="0" presId="urn:microsoft.com/office/officeart/2005/8/layout/vList5"/>
    <dgm:cxn modelId="{521235CD-8B50-4C80-923D-602B2A71618E}" type="presParOf" srcId="{0C6708B1-6A5B-4651-83B2-CC3F7BDCC58C}" destId="{87F5F0F8-ACF5-44E1-A28F-76AB61482AB9}" srcOrd="0" destOrd="0" presId="urn:microsoft.com/office/officeart/2005/8/layout/vList5"/>
    <dgm:cxn modelId="{9E76B29A-DF1C-4ADB-96F0-37AF1703FF80}" type="presParOf" srcId="{0C6708B1-6A5B-4651-83B2-CC3F7BDCC58C}" destId="{258B6035-2478-4FBA-8B71-F3B35658D15A}" srcOrd="1" destOrd="0" presId="urn:microsoft.com/office/officeart/2005/8/layout/vList5"/>
    <dgm:cxn modelId="{5E622EB4-F755-4E56-BCB6-AA5769DA0452}" type="presParOf" srcId="{5CA7B59A-B49D-401C-BEE5-2D6DCE706AFA}" destId="{B27E5D3B-49FE-45F6-9EFD-B23043325ED5}" srcOrd="3" destOrd="0" presId="urn:microsoft.com/office/officeart/2005/8/layout/vList5"/>
    <dgm:cxn modelId="{99F187C8-FC04-4A8B-91BD-4983686F4699}" type="presParOf" srcId="{5CA7B59A-B49D-401C-BEE5-2D6DCE706AFA}" destId="{12B6F2F4-A079-4484-8A5E-3A45AE9E7FA0}" srcOrd="4" destOrd="0" presId="urn:microsoft.com/office/officeart/2005/8/layout/vList5"/>
    <dgm:cxn modelId="{5D4A6558-56C2-4D79-B29A-A85E03F968C2}" type="presParOf" srcId="{12B6F2F4-A079-4484-8A5E-3A45AE9E7FA0}" destId="{C33CCAA3-8C48-4280-AD56-A240A7D2DC85}" srcOrd="0" destOrd="0" presId="urn:microsoft.com/office/officeart/2005/8/layout/vList5"/>
    <dgm:cxn modelId="{76F99658-B300-46AB-9C09-4E00865A2C70}" type="presParOf" srcId="{12B6F2F4-A079-4484-8A5E-3A45AE9E7FA0}" destId="{E4231D07-D4F4-48E1-A126-1EF6AB468BE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CD501E-4472-4F9A-A853-C9D289BC88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20D9D2-BA9C-4677-87ED-DA3E9D06E374}">
      <dgm:prSet/>
      <dgm:spPr/>
      <dgm:t>
        <a:bodyPr/>
        <a:lstStyle/>
        <a:p>
          <a:r>
            <a:rPr lang="fi-FI" b="0" i="0" dirty="0"/>
            <a:t>Toimijuus (autonomia)</a:t>
          </a:r>
          <a:endParaRPr lang="en-US" dirty="0"/>
        </a:p>
      </dgm:t>
    </dgm:pt>
    <dgm:pt modelId="{BD6E32CA-A7CE-4859-A89A-F0EA6E512756}" type="parTrans" cxnId="{55828224-AA91-4D98-96E9-F5F99DA9141A}">
      <dgm:prSet/>
      <dgm:spPr/>
      <dgm:t>
        <a:bodyPr/>
        <a:lstStyle/>
        <a:p>
          <a:endParaRPr lang="en-US"/>
        </a:p>
      </dgm:t>
    </dgm:pt>
    <dgm:pt modelId="{BC0482D3-2212-4FA8-A0DC-8A60204F5AB7}" type="sibTrans" cxnId="{55828224-AA91-4D98-96E9-F5F99DA9141A}">
      <dgm:prSet/>
      <dgm:spPr/>
      <dgm:t>
        <a:bodyPr/>
        <a:lstStyle/>
        <a:p>
          <a:endParaRPr lang="en-US"/>
        </a:p>
      </dgm:t>
    </dgm:pt>
    <dgm:pt modelId="{FA85E9EC-B0C9-483D-9435-D5C153CDED4B}">
      <dgm:prSet/>
      <dgm:spPr/>
      <dgm:t>
        <a:bodyPr/>
        <a:lstStyle/>
        <a:p>
          <a:r>
            <a:rPr lang="fi-FI" b="0" i="0" dirty="0"/>
            <a:t>Osallisuus ja yhteenkuuluvuus</a:t>
          </a:r>
          <a:endParaRPr lang="en-US" dirty="0"/>
        </a:p>
      </dgm:t>
    </dgm:pt>
    <dgm:pt modelId="{B4693FC4-F3D9-4811-9D8A-220D699A784C}" type="parTrans" cxnId="{25178B68-A0D6-45E2-893F-0AD8059BF6DA}">
      <dgm:prSet/>
      <dgm:spPr/>
      <dgm:t>
        <a:bodyPr/>
        <a:lstStyle/>
        <a:p>
          <a:endParaRPr lang="en-US"/>
        </a:p>
      </dgm:t>
    </dgm:pt>
    <dgm:pt modelId="{239861FF-3DFF-4B33-9ABC-3F582ECE710B}" type="sibTrans" cxnId="{25178B68-A0D6-45E2-893F-0AD8059BF6DA}">
      <dgm:prSet/>
      <dgm:spPr/>
      <dgm:t>
        <a:bodyPr/>
        <a:lstStyle/>
        <a:p>
          <a:endParaRPr lang="en-US"/>
        </a:p>
      </dgm:t>
    </dgm:pt>
    <dgm:pt modelId="{F5A764F5-7853-48F2-AAA6-92B67A569C86}">
      <dgm:prSet/>
      <dgm:spPr/>
      <dgm:t>
        <a:bodyPr/>
        <a:lstStyle/>
        <a:p>
          <a:r>
            <a:rPr lang="fi-FI" b="0" i="0" dirty="0"/>
            <a:t>Pärjäävyys (</a:t>
          </a:r>
          <a:r>
            <a:rPr lang="fi-FI" b="0" i="0" dirty="0" err="1"/>
            <a:t>resilienssi</a:t>
          </a:r>
          <a:r>
            <a:rPr lang="fi-FI" b="0" i="0" dirty="0"/>
            <a:t>, kompetenssi)</a:t>
          </a:r>
          <a:endParaRPr lang="en-US" dirty="0"/>
        </a:p>
      </dgm:t>
    </dgm:pt>
    <dgm:pt modelId="{B5CD39EC-297A-44AF-BC35-A327D442F7B4}" type="parTrans" cxnId="{7FE85213-1605-4FDD-AC8B-8F5BE77A9B05}">
      <dgm:prSet/>
      <dgm:spPr/>
      <dgm:t>
        <a:bodyPr/>
        <a:lstStyle/>
        <a:p>
          <a:endParaRPr lang="en-US"/>
        </a:p>
      </dgm:t>
    </dgm:pt>
    <dgm:pt modelId="{FC4F0485-3C02-414B-8931-D6DC9752B903}" type="sibTrans" cxnId="{7FE85213-1605-4FDD-AC8B-8F5BE77A9B05}">
      <dgm:prSet/>
      <dgm:spPr/>
      <dgm:t>
        <a:bodyPr/>
        <a:lstStyle/>
        <a:p>
          <a:endParaRPr lang="en-US"/>
        </a:p>
      </dgm:t>
    </dgm:pt>
    <dgm:pt modelId="{6BF315DA-F273-4D68-94E7-C615ED59CAC6}" type="pres">
      <dgm:prSet presAssocID="{86CD501E-4472-4F9A-A853-C9D289BC88C2}" presName="linear" presStyleCnt="0">
        <dgm:presLayoutVars>
          <dgm:animLvl val="lvl"/>
          <dgm:resizeHandles val="exact"/>
        </dgm:presLayoutVars>
      </dgm:prSet>
      <dgm:spPr/>
    </dgm:pt>
    <dgm:pt modelId="{11173FC5-5075-4693-A2B1-0667C2B03EF5}" type="pres">
      <dgm:prSet presAssocID="{4020D9D2-BA9C-4677-87ED-DA3E9D06E374}" presName="parentText" presStyleLbl="node1" presStyleIdx="0" presStyleCnt="3">
        <dgm:presLayoutVars>
          <dgm:chMax val="0"/>
          <dgm:bulletEnabled val="1"/>
        </dgm:presLayoutVars>
      </dgm:prSet>
      <dgm:spPr/>
    </dgm:pt>
    <dgm:pt modelId="{3F73E27A-AE5C-468B-8B10-CF1A27290F4C}" type="pres">
      <dgm:prSet presAssocID="{BC0482D3-2212-4FA8-A0DC-8A60204F5AB7}" presName="spacer" presStyleCnt="0"/>
      <dgm:spPr/>
    </dgm:pt>
    <dgm:pt modelId="{FEBDB3CA-62D4-471D-8582-4A6F929CED4E}" type="pres">
      <dgm:prSet presAssocID="{FA85E9EC-B0C9-483D-9435-D5C153CDED4B}" presName="parentText" presStyleLbl="node1" presStyleIdx="1" presStyleCnt="3">
        <dgm:presLayoutVars>
          <dgm:chMax val="0"/>
          <dgm:bulletEnabled val="1"/>
        </dgm:presLayoutVars>
      </dgm:prSet>
      <dgm:spPr/>
    </dgm:pt>
    <dgm:pt modelId="{08039FBF-880C-473C-BF01-B81A9F0C7F43}" type="pres">
      <dgm:prSet presAssocID="{239861FF-3DFF-4B33-9ABC-3F582ECE710B}" presName="spacer" presStyleCnt="0"/>
      <dgm:spPr/>
    </dgm:pt>
    <dgm:pt modelId="{6E0AEEF0-BCD7-4814-B422-73F2E08AFB7C}" type="pres">
      <dgm:prSet presAssocID="{F5A764F5-7853-48F2-AAA6-92B67A569C86}" presName="parentText" presStyleLbl="node1" presStyleIdx="2" presStyleCnt="3">
        <dgm:presLayoutVars>
          <dgm:chMax val="0"/>
          <dgm:bulletEnabled val="1"/>
        </dgm:presLayoutVars>
      </dgm:prSet>
      <dgm:spPr/>
    </dgm:pt>
  </dgm:ptLst>
  <dgm:cxnLst>
    <dgm:cxn modelId="{6D45FB05-9124-40D9-AC72-5D12CA11821D}" type="presOf" srcId="{86CD501E-4472-4F9A-A853-C9D289BC88C2}" destId="{6BF315DA-F273-4D68-94E7-C615ED59CAC6}" srcOrd="0" destOrd="0" presId="urn:microsoft.com/office/officeart/2005/8/layout/vList2"/>
    <dgm:cxn modelId="{7FE85213-1605-4FDD-AC8B-8F5BE77A9B05}" srcId="{86CD501E-4472-4F9A-A853-C9D289BC88C2}" destId="{F5A764F5-7853-48F2-AAA6-92B67A569C86}" srcOrd="2" destOrd="0" parTransId="{B5CD39EC-297A-44AF-BC35-A327D442F7B4}" sibTransId="{FC4F0485-3C02-414B-8931-D6DC9752B903}"/>
    <dgm:cxn modelId="{55828224-AA91-4D98-96E9-F5F99DA9141A}" srcId="{86CD501E-4472-4F9A-A853-C9D289BC88C2}" destId="{4020D9D2-BA9C-4677-87ED-DA3E9D06E374}" srcOrd="0" destOrd="0" parTransId="{BD6E32CA-A7CE-4859-A89A-F0EA6E512756}" sibTransId="{BC0482D3-2212-4FA8-A0DC-8A60204F5AB7}"/>
    <dgm:cxn modelId="{3C2DB736-1F6F-43A0-8D1C-1615524CC19D}" type="presOf" srcId="{4020D9D2-BA9C-4677-87ED-DA3E9D06E374}" destId="{11173FC5-5075-4693-A2B1-0667C2B03EF5}" srcOrd="0" destOrd="0" presId="urn:microsoft.com/office/officeart/2005/8/layout/vList2"/>
    <dgm:cxn modelId="{B978105B-3518-4475-B915-49A2DC7824A6}" type="presOf" srcId="{F5A764F5-7853-48F2-AAA6-92B67A569C86}" destId="{6E0AEEF0-BCD7-4814-B422-73F2E08AFB7C}" srcOrd="0" destOrd="0" presId="urn:microsoft.com/office/officeart/2005/8/layout/vList2"/>
    <dgm:cxn modelId="{2BB7295D-D688-4D78-8300-A16DB7BDCA60}" type="presOf" srcId="{FA85E9EC-B0C9-483D-9435-D5C153CDED4B}" destId="{FEBDB3CA-62D4-471D-8582-4A6F929CED4E}" srcOrd="0" destOrd="0" presId="urn:microsoft.com/office/officeart/2005/8/layout/vList2"/>
    <dgm:cxn modelId="{25178B68-A0D6-45E2-893F-0AD8059BF6DA}" srcId="{86CD501E-4472-4F9A-A853-C9D289BC88C2}" destId="{FA85E9EC-B0C9-483D-9435-D5C153CDED4B}" srcOrd="1" destOrd="0" parTransId="{B4693FC4-F3D9-4811-9D8A-220D699A784C}" sibTransId="{239861FF-3DFF-4B33-9ABC-3F582ECE710B}"/>
    <dgm:cxn modelId="{83DAE8E4-9D4C-4A4F-9394-7CB482AC5F8C}" type="presParOf" srcId="{6BF315DA-F273-4D68-94E7-C615ED59CAC6}" destId="{11173FC5-5075-4693-A2B1-0667C2B03EF5}" srcOrd="0" destOrd="0" presId="urn:microsoft.com/office/officeart/2005/8/layout/vList2"/>
    <dgm:cxn modelId="{ADEE5DEC-E79A-454F-9907-EE3C0AFA1EE0}" type="presParOf" srcId="{6BF315DA-F273-4D68-94E7-C615ED59CAC6}" destId="{3F73E27A-AE5C-468B-8B10-CF1A27290F4C}" srcOrd="1" destOrd="0" presId="urn:microsoft.com/office/officeart/2005/8/layout/vList2"/>
    <dgm:cxn modelId="{82C3B780-5F10-41F9-95B1-141D5D2856A6}" type="presParOf" srcId="{6BF315DA-F273-4D68-94E7-C615ED59CAC6}" destId="{FEBDB3CA-62D4-471D-8582-4A6F929CED4E}" srcOrd="2" destOrd="0" presId="urn:microsoft.com/office/officeart/2005/8/layout/vList2"/>
    <dgm:cxn modelId="{D11B3C0D-37B1-4EDD-925A-3181198B60D3}" type="presParOf" srcId="{6BF315DA-F273-4D68-94E7-C615ED59CAC6}" destId="{08039FBF-880C-473C-BF01-B81A9F0C7F43}" srcOrd="3" destOrd="0" presId="urn:microsoft.com/office/officeart/2005/8/layout/vList2"/>
    <dgm:cxn modelId="{2904BDDA-7853-438D-96BD-D21CDE1E7DE9}" type="presParOf" srcId="{6BF315DA-F273-4D68-94E7-C615ED59CAC6}" destId="{6E0AEEF0-BCD7-4814-B422-73F2E08AFB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6D5A1E-ADAD-4448-B4C7-9099220D219E}"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FI"/>
        </a:p>
      </dgm:t>
    </dgm:pt>
    <dgm:pt modelId="{746CFA17-92B4-436C-848A-ADEAD4356451}">
      <dgm:prSet phldrT="[Teksti]"/>
      <dgm:spPr/>
      <dgm:t>
        <a:bodyPr/>
        <a:lstStyle/>
        <a:p>
          <a:r>
            <a:rPr lang="fi-FI" dirty="0"/>
            <a:t>Johdon tuki hyvinvoinnin edistämiselle</a:t>
          </a:r>
          <a:endParaRPr lang="en-FI" dirty="0"/>
        </a:p>
      </dgm:t>
    </dgm:pt>
    <dgm:pt modelId="{1F09CDA7-F3AB-4A03-ADF0-828A213141A0}" type="parTrans" cxnId="{EF4058A6-A086-452B-B086-4A73086A0A40}">
      <dgm:prSet/>
      <dgm:spPr/>
      <dgm:t>
        <a:bodyPr/>
        <a:lstStyle/>
        <a:p>
          <a:endParaRPr lang="en-FI"/>
        </a:p>
      </dgm:t>
    </dgm:pt>
    <dgm:pt modelId="{F6C55C06-C2C1-4572-B3E9-ED69BBC5B662}" type="sibTrans" cxnId="{EF4058A6-A086-452B-B086-4A73086A0A40}">
      <dgm:prSet/>
      <dgm:spPr/>
      <dgm:t>
        <a:bodyPr/>
        <a:lstStyle/>
        <a:p>
          <a:endParaRPr lang="en-FI"/>
        </a:p>
      </dgm:t>
    </dgm:pt>
    <dgm:pt modelId="{AE631BEA-A195-436C-B069-5E6650CD1E80}">
      <dgm:prSet phldrT="[Teksti]"/>
      <dgm:spPr/>
      <dgm:t>
        <a:bodyPr/>
        <a:lstStyle/>
        <a:p>
          <a:r>
            <a:rPr lang="fi-FI" dirty="0"/>
            <a:t>Kunnan missio ja visio mielen hyvinvoinnin edistämiseksi</a:t>
          </a:r>
          <a:endParaRPr lang="en-FI" dirty="0"/>
        </a:p>
      </dgm:t>
    </dgm:pt>
    <dgm:pt modelId="{6F6FB301-2740-4E84-A646-3AD39EBB554D}" type="parTrans" cxnId="{9015CA70-4A7F-4EE1-835D-823934968BA0}">
      <dgm:prSet/>
      <dgm:spPr/>
      <dgm:t>
        <a:bodyPr/>
        <a:lstStyle/>
        <a:p>
          <a:endParaRPr lang="en-FI"/>
        </a:p>
      </dgm:t>
    </dgm:pt>
    <dgm:pt modelId="{DBF8C124-C812-46CD-A182-58057A691984}" type="sibTrans" cxnId="{9015CA70-4A7F-4EE1-835D-823934968BA0}">
      <dgm:prSet/>
      <dgm:spPr/>
      <dgm:t>
        <a:bodyPr/>
        <a:lstStyle/>
        <a:p>
          <a:endParaRPr lang="en-FI"/>
        </a:p>
      </dgm:t>
    </dgm:pt>
    <dgm:pt modelId="{4E8545B1-DC48-4F84-A8D9-555107A98E19}">
      <dgm:prSet phldrT="[Teksti]"/>
      <dgm:spPr/>
      <dgm:t>
        <a:bodyPr/>
        <a:lstStyle/>
        <a:p>
          <a:r>
            <a:rPr lang="fi-FI" dirty="0"/>
            <a:t>Tieto: Toimialakohtaiset ilmiöt mielenterveyden edistämiseksi </a:t>
          </a:r>
          <a:endParaRPr lang="en-FI" dirty="0"/>
        </a:p>
      </dgm:t>
    </dgm:pt>
    <dgm:pt modelId="{3F2B1008-043B-4B72-8A4B-108F42FFC35C}" type="parTrans" cxnId="{71D652B8-3DEB-4D32-8C08-22DBE62BD446}">
      <dgm:prSet/>
      <dgm:spPr/>
      <dgm:t>
        <a:bodyPr/>
        <a:lstStyle/>
        <a:p>
          <a:endParaRPr lang="en-FI"/>
        </a:p>
      </dgm:t>
    </dgm:pt>
    <dgm:pt modelId="{1F62A76F-1A53-46D9-BEE6-B8C3C6EAED83}" type="sibTrans" cxnId="{71D652B8-3DEB-4D32-8C08-22DBE62BD446}">
      <dgm:prSet/>
      <dgm:spPr/>
      <dgm:t>
        <a:bodyPr/>
        <a:lstStyle/>
        <a:p>
          <a:endParaRPr lang="en-FI"/>
        </a:p>
      </dgm:t>
    </dgm:pt>
    <dgm:pt modelId="{E49DA76C-9382-4591-A567-FBB23581C917}">
      <dgm:prSet/>
      <dgm:spPr/>
      <dgm:t>
        <a:bodyPr/>
        <a:lstStyle/>
        <a:p>
          <a:r>
            <a:rPr lang="fi-FI" dirty="0"/>
            <a:t>Tarkistuslistasta tarpeet toimenpiteiksi suunnitelmaan, yhdyspintamallinnus</a:t>
          </a:r>
          <a:endParaRPr lang="en-FI" dirty="0"/>
        </a:p>
      </dgm:t>
    </dgm:pt>
    <dgm:pt modelId="{A60F69F8-9863-46E1-8C5E-65DEB8F69702}" type="parTrans" cxnId="{447AE956-0BAF-47FE-A3D4-D2986C73779F}">
      <dgm:prSet/>
      <dgm:spPr/>
      <dgm:t>
        <a:bodyPr/>
        <a:lstStyle/>
        <a:p>
          <a:endParaRPr lang="en-FI"/>
        </a:p>
      </dgm:t>
    </dgm:pt>
    <dgm:pt modelId="{FF461C02-FB32-4CBB-B0CF-17A342D0DF80}" type="sibTrans" cxnId="{447AE956-0BAF-47FE-A3D4-D2986C73779F}">
      <dgm:prSet/>
      <dgm:spPr/>
      <dgm:t>
        <a:bodyPr/>
        <a:lstStyle/>
        <a:p>
          <a:endParaRPr lang="en-FI"/>
        </a:p>
      </dgm:t>
    </dgm:pt>
    <dgm:pt modelId="{AD72A927-F208-466E-A394-767C79D3754E}">
      <dgm:prSet/>
      <dgm:spPr/>
      <dgm:t>
        <a:bodyPr/>
        <a:lstStyle/>
        <a:p>
          <a:r>
            <a:rPr lang="fi-FI" dirty="0"/>
            <a:t>Jatkuva seuranta, arviointi ja kehittäminen, juurrutus, viestintä</a:t>
          </a:r>
          <a:endParaRPr lang="en-FI" dirty="0"/>
        </a:p>
      </dgm:t>
    </dgm:pt>
    <dgm:pt modelId="{53A3D1D2-C906-41AB-A29C-D1A92AA6447D}" type="parTrans" cxnId="{9CEA01AA-E3DF-4289-B788-08E85E74609C}">
      <dgm:prSet/>
      <dgm:spPr/>
      <dgm:t>
        <a:bodyPr/>
        <a:lstStyle/>
        <a:p>
          <a:endParaRPr lang="en-FI"/>
        </a:p>
      </dgm:t>
    </dgm:pt>
    <dgm:pt modelId="{DA42298C-FDBD-403E-91E8-0C8A87FA8209}" type="sibTrans" cxnId="{9CEA01AA-E3DF-4289-B788-08E85E74609C}">
      <dgm:prSet/>
      <dgm:spPr/>
      <dgm:t>
        <a:bodyPr/>
        <a:lstStyle/>
        <a:p>
          <a:endParaRPr lang="en-FI"/>
        </a:p>
      </dgm:t>
    </dgm:pt>
    <dgm:pt modelId="{A55262CE-9762-4344-BE90-A0C77C44805F}" type="pres">
      <dgm:prSet presAssocID="{146D5A1E-ADAD-4448-B4C7-9099220D219E}" presName="outerComposite" presStyleCnt="0">
        <dgm:presLayoutVars>
          <dgm:chMax val="5"/>
          <dgm:dir/>
          <dgm:resizeHandles val="exact"/>
        </dgm:presLayoutVars>
      </dgm:prSet>
      <dgm:spPr/>
    </dgm:pt>
    <dgm:pt modelId="{BF6A3E24-A157-45B1-BA93-70D04C00DAEA}" type="pres">
      <dgm:prSet presAssocID="{146D5A1E-ADAD-4448-B4C7-9099220D219E}" presName="dummyMaxCanvas" presStyleCnt="0">
        <dgm:presLayoutVars/>
      </dgm:prSet>
      <dgm:spPr/>
    </dgm:pt>
    <dgm:pt modelId="{934BC3FF-4E32-4F3D-BBB0-089412E74FE2}" type="pres">
      <dgm:prSet presAssocID="{146D5A1E-ADAD-4448-B4C7-9099220D219E}" presName="FiveNodes_1" presStyleLbl="node1" presStyleIdx="0" presStyleCnt="5" custLinFactNeighborX="602" custLinFactNeighborY="3866">
        <dgm:presLayoutVars>
          <dgm:bulletEnabled val="1"/>
        </dgm:presLayoutVars>
      </dgm:prSet>
      <dgm:spPr/>
    </dgm:pt>
    <dgm:pt modelId="{F7A7E442-B638-427A-8CAF-4CF287C0353D}" type="pres">
      <dgm:prSet presAssocID="{146D5A1E-ADAD-4448-B4C7-9099220D219E}" presName="FiveNodes_2" presStyleLbl="node1" presStyleIdx="1" presStyleCnt="5">
        <dgm:presLayoutVars>
          <dgm:bulletEnabled val="1"/>
        </dgm:presLayoutVars>
      </dgm:prSet>
      <dgm:spPr/>
    </dgm:pt>
    <dgm:pt modelId="{4E34A45F-31CD-47E1-9F0A-8DCB8FE011D5}" type="pres">
      <dgm:prSet presAssocID="{146D5A1E-ADAD-4448-B4C7-9099220D219E}" presName="FiveNodes_3" presStyleLbl="node1" presStyleIdx="2" presStyleCnt="5">
        <dgm:presLayoutVars>
          <dgm:bulletEnabled val="1"/>
        </dgm:presLayoutVars>
      </dgm:prSet>
      <dgm:spPr/>
    </dgm:pt>
    <dgm:pt modelId="{3DFF84D4-096D-4CF5-BF67-766BF02E160B}" type="pres">
      <dgm:prSet presAssocID="{146D5A1E-ADAD-4448-B4C7-9099220D219E}" presName="FiveNodes_4" presStyleLbl="node1" presStyleIdx="3" presStyleCnt="5">
        <dgm:presLayoutVars>
          <dgm:bulletEnabled val="1"/>
        </dgm:presLayoutVars>
      </dgm:prSet>
      <dgm:spPr/>
    </dgm:pt>
    <dgm:pt modelId="{5BE40C10-32D0-4874-A8C5-00CF95C976B7}" type="pres">
      <dgm:prSet presAssocID="{146D5A1E-ADAD-4448-B4C7-9099220D219E}" presName="FiveNodes_5" presStyleLbl="node1" presStyleIdx="4" presStyleCnt="5">
        <dgm:presLayoutVars>
          <dgm:bulletEnabled val="1"/>
        </dgm:presLayoutVars>
      </dgm:prSet>
      <dgm:spPr/>
    </dgm:pt>
    <dgm:pt modelId="{31788EB4-1607-4130-962E-9C4B91886A65}" type="pres">
      <dgm:prSet presAssocID="{146D5A1E-ADAD-4448-B4C7-9099220D219E}" presName="FiveConn_1-2" presStyleLbl="fgAccFollowNode1" presStyleIdx="0" presStyleCnt="4">
        <dgm:presLayoutVars>
          <dgm:bulletEnabled val="1"/>
        </dgm:presLayoutVars>
      </dgm:prSet>
      <dgm:spPr/>
    </dgm:pt>
    <dgm:pt modelId="{BB9A60E0-5058-4825-81F6-9861D4CE6E6C}" type="pres">
      <dgm:prSet presAssocID="{146D5A1E-ADAD-4448-B4C7-9099220D219E}" presName="FiveConn_2-3" presStyleLbl="fgAccFollowNode1" presStyleIdx="1" presStyleCnt="4">
        <dgm:presLayoutVars>
          <dgm:bulletEnabled val="1"/>
        </dgm:presLayoutVars>
      </dgm:prSet>
      <dgm:spPr/>
    </dgm:pt>
    <dgm:pt modelId="{4774D32E-4448-48D3-B2DC-F04A43921864}" type="pres">
      <dgm:prSet presAssocID="{146D5A1E-ADAD-4448-B4C7-9099220D219E}" presName="FiveConn_3-4" presStyleLbl="fgAccFollowNode1" presStyleIdx="2" presStyleCnt="4">
        <dgm:presLayoutVars>
          <dgm:bulletEnabled val="1"/>
        </dgm:presLayoutVars>
      </dgm:prSet>
      <dgm:spPr/>
    </dgm:pt>
    <dgm:pt modelId="{E1BD0DBD-FE04-4F92-BFDB-BEE894966F4A}" type="pres">
      <dgm:prSet presAssocID="{146D5A1E-ADAD-4448-B4C7-9099220D219E}" presName="FiveConn_4-5" presStyleLbl="fgAccFollowNode1" presStyleIdx="3" presStyleCnt="4">
        <dgm:presLayoutVars>
          <dgm:bulletEnabled val="1"/>
        </dgm:presLayoutVars>
      </dgm:prSet>
      <dgm:spPr/>
    </dgm:pt>
    <dgm:pt modelId="{21A35972-AF37-44AD-8551-D2AAB89A7AA7}" type="pres">
      <dgm:prSet presAssocID="{146D5A1E-ADAD-4448-B4C7-9099220D219E}" presName="FiveNodes_1_text" presStyleLbl="node1" presStyleIdx="4" presStyleCnt="5">
        <dgm:presLayoutVars>
          <dgm:bulletEnabled val="1"/>
        </dgm:presLayoutVars>
      </dgm:prSet>
      <dgm:spPr/>
    </dgm:pt>
    <dgm:pt modelId="{237650F0-F70D-4C06-A8EE-0FA3E036E059}" type="pres">
      <dgm:prSet presAssocID="{146D5A1E-ADAD-4448-B4C7-9099220D219E}" presName="FiveNodes_2_text" presStyleLbl="node1" presStyleIdx="4" presStyleCnt="5">
        <dgm:presLayoutVars>
          <dgm:bulletEnabled val="1"/>
        </dgm:presLayoutVars>
      </dgm:prSet>
      <dgm:spPr/>
    </dgm:pt>
    <dgm:pt modelId="{D56583ED-DBA2-4858-9A4C-5ABECBA9801F}" type="pres">
      <dgm:prSet presAssocID="{146D5A1E-ADAD-4448-B4C7-9099220D219E}" presName="FiveNodes_3_text" presStyleLbl="node1" presStyleIdx="4" presStyleCnt="5">
        <dgm:presLayoutVars>
          <dgm:bulletEnabled val="1"/>
        </dgm:presLayoutVars>
      </dgm:prSet>
      <dgm:spPr/>
    </dgm:pt>
    <dgm:pt modelId="{510AE28F-1DBC-4722-8F63-7EF296E8E7BF}" type="pres">
      <dgm:prSet presAssocID="{146D5A1E-ADAD-4448-B4C7-9099220D219E}" presName="FiveNodes_4_text" presStyleLbl="node1" presStyleIdx="4" presStyleCnt="5">
        <dgm:presLayoutVars>
          <dgm:bulletEnabled val="1"/>
        </dgm:presLayoutVars>
      </dgm:prSet>
      <dgm:spPr/>
    </dgm:pt>
    <dgm:pt modelId="{B834127E-BF80-47A0-A0E9-0D969CC4664D}" type="pres">
      <dgm:prSet presAssocID="{146D5A1E-ADAD-4448-B4C7-9099220D219E}" presName="FiveNodes_5_text" presStyleLbl="node1" presStyleIdx="4" presStyleCnt="5">
        <dgm:presLayoutVars>
          <dgm:bulletEnabled val="1"/>
        </dgm:presLayoutVars>
      </dgm:prSet>
      <dgm:spPr/>
    </dgm:pt>
  </dgm:ptLst>
  <dgm:cxnLst>
    <dgm:cxn modelId="{E6015920-4100-4FC1-BCB4-67B14B54E2DA}" type="presOf" srcId="{AE631BEA-A195-436C-B069-5E6650CD1E80}" destId="{F7A7E442-B638-427A-8CAF-4CF287C0353D}" srcOrd="0" destOrd="0" presId="urn:microsoft.com/office/officeart/2005/8/layout/vProcess5"/>
    <dgm:cxn modelId="{7FAA6E2F-6D88-4D6B-B09F-51C9DB7B11EA}" type="presOf" srcId="{4E8545B1-DC48-4F84-A8D9-555107A98E19}" destId="{4E34A45F-31CD-47E1-9F0A-8DCB8FE011D5}" srcOrd="0" destOrd="0" presId="urn:microsoft.com/office/officeart/2005/8/layout/vProcess5"/>
    <dgm:cxn modelId="{5F51BE6B-1CBC-4866-AC39-C6E41F2F798A}" type="presOf" srcId="{F6C55C06-C2C1-4572-B3E9-ED69BBC5B662}" destId="{31788EB4-1607-4130-962E-9C4B91886A65}" srcOrd="0" destOrd="0" presId="urn:microsoft.com/office/officeart/2005/8/layout/vProcess5"/>
    <dgm:cxn modelId="{9015CA70-4A7F-4EE1-835D-823934968BA0}" srcId="{146D5A1E-ADAD-4448-B4C7-9099220D219E}" destId="{AE631BEA-A195-436C-B069-5E6650CD1E80}" srcOrd="1" destOrd="0" parTransId="{6F6FB301-2740-4E84-A646-3AD39EBB554D}" sibTransId="{DBF8C124-C812-46CD-A182-58057A691984}"/>
    <dgm:cxn modelId="{99DF4D76-F9E4-476A-8EF3-2526D3F52E1A}" type="presOf" srcId="{FF461C02-FB32-4CBB-B0CF-17A342D0DF80}" destId="{E1BD0DBD-FE04-4F92-BFDB-BEE894966F4A}" srcOrd="0" destOrd="0" presId="urn:microsoft.com/office/officeart/2005/8/layout/vProcess5"/>
    <dgm:cxn modelId="{447AE956-0BAF-47FE-A3D4-D2986C73779F}" srcId="{146D5A1E-ADAD-4448-B4C7-9099220D219E}" destId="{E49DA76C-9382-4591-A567-FBB23581C917}" srcOrd="3" destOrd="0" parTransId="{A60F69F8-9863-46E1-8C5E-65DEB8F69702}" sibTransId="{FF461C02-FB32-4CBB-B0CF-17A342D0DF80}"/>
    <dgm:cxn modelId="{D1D8AE82-DCA9-46A0-8D78-6360BE702E9A}" type="presOf" srcId="{E49DA76C-9382-4591-A567-FBB23581C917}" destId="{510AE28F-1DBC-4722-8F63-7EF296E8E7BF}" srcOrd="1" destOrd="0" presId="urn:microsoft.com/office/officeart/2005/8/layout/vProcess5"/>
    <dgm:cxn modelId="{17A8B086-02FE-4EDA-A554-CB2F486F61E2}" type="presOf" srcId="{1F62A76F-1A53-46D9-BEE6-B8C3C6EAED83}" destId="{4774D32E-4448-48D3-B2DC-F04A43921864}" srcOrd="0" destOrd="0" presId="urn:microsoft.com/office/officeart/2005/8/layout/vProcess5"/>
    <dgm:cxn modelId="{D6B9408E-7787-41AA-9477-31F583DFD196}" type="presOf" srcId="{AD72A927-F208-466E-A394-767C79D3754E}" destId="{B834127E-BF80-47A0-A0E9-0D969CC4664D}" srcOrd="1" destOrd="0" presId="urn:microsoft.com/office/officeart/2005/8/layout/vProcess5"/>
    <dgm:cxn modelId="{8E7C0B9C-025C-4F5A-AEC6-D6142EFEB49C}" type="presOf" srcId="{AE631BEA-A195-436C-B069-5E6650CD1E80}" destId="{237650F0-F70D-4C06-A8EE-0FA3E036E059}" srcOrd="1" destOrd="0" presId="urn:microsoft.com/office/officeart/2005/8/layout/vProcess5"/>
    <dgm:cxn modelId="{EF4058A6-A086-452B-B086-4A73086A0A40}" srcId="{146D5A1E-ADAD-4448-B4C7-9099220D219E}" destId="{746CFA17-92B4-436C-848A-ADEAD4356451}" srcOrd="0" destOrd="0" parTransId="{1F09CDA7-F3AB-4A03-ADF0-828A213141A0}" sibTransId="{F6C55C06-C2C1-4572-B3E9-ED69BBC5B662}"/>
    <dgm:cxn modelId="{9CEA01AA-E3DF-4289-B788-08E85E74609C}" srcId="{146D5A1E-ADAD-4448-B4C7-9099220D219E}" destId="{AD72A927-F208-466E-A394-767C79D3754E}" srcOrd="4" destOrd="0" parTransId="{53A3D1D2-C906-41AB-A29C-D1A92AA6447D}" sibTransId="{DA42298C-FDBD-403E-91E8-0C8A87FA8209}"/>
    <dgm:cxn modelId="{139E1CAF-9E7F-4C40-B3D1-C55B32FDC2E1}" type="presOf" srcId="{746CFA17-92B4-436C-848A-ADEAD4356451}" destId="{934BC3FF-4E32-4F3D-BBB0-089412E74FE2}" srcOrd="0" destOrd="0" presId="urn:microsoft.com/office/officeart/2005/8/layout/vProcess5"/>
    <dgm:cxn modelId="{71D652B8-3DEB-4D32-8C08-22DBE62BD446}" srcId="{146D5A1E-ADAD-4448-B4C7-9099220D219E}" destId="{4E8545B1-DC48-4F84-A8D9-555107A98E19}" srcOrd="2" destOrd="0" parTransId="{3F2B1008-043B-4B72-8A4B-108F42FFC35C}" sibTransId="{1F62A76F-1A53-46D9-BEE6-B8C3C6EAED83}"/>
    <dgm:cxn modelId="{C15CC5BE-B56B-4EBA-92DF-FF385FB23BA3}" type="presOf" srcId="{AD72A927-F208-466E-A394-767C79D3754E}" destId="{5BE40C10-32D0-4874-A8C5-00CF95C976B7}" srcOrd="0" destOrd="0" presId="urn:microsoft.com/office/officeart/2005/8/layout/vProcess5"/>
    <dgm:cxn modelId="{AEE807C0-B853-49FE-99D9-6F16287E2A20}" type="presOf" srcId="{E49DA76C-9382-4591-A567-FBB23581C917}" destId="{3DFF84D4-096D-4CF5-BF67-766BF02E160B}" srcOrd="0" destOrd="0" presId="urn:microsoft.com/office/officeart/2005/8/layout/vProcess5"/>
    <dgm:cxn modelId="{CFA8BBCE-222F-4251-88A4-EB19F683AFAD}" type="presOf" srcId="{DBF8C124-C812-46CD-A182-58057A691984}" destId="{BB9A60E0-5058-4825-81F6-9861D4CE6E6C}" srcOrd="0" destOrd="0" presId="urn:microsoft.com/office/officeart/2005/8/layout/vProcess5"/>
    <dgm:cxn modelId="{CAFB18EB-921D-4014-A4FB-8D907F9F363A}" type="presOf" srcId="{4E8545B1-DC48-4F84-A8D9-555107A98E19}" destId="{D56583ED-DBA2-4858-9A4C-5ABECBA9801F}" srcOrd="1" destOrd="0" presId="urn:microsoft.com/office/officeart/2005/8/layout/vProcess5"/>
    <dgm:cxn modelId="{0EFBE1F3-858C-4809-AFD1-F50DC20B26AB}" type="presOf" srcId="{746CFA17-92B4-436C-848A-ADEAD4356451}" destId="{21A35972-AF37-44AD-8551-D2AAB89A7AA7}" srcOrd="1" destOrd="0" presId="urn:microsoft.com/office/officeart/2005/8/layout/vProcess5"/>
    <dgm:cxn modelId="{662225F7-3AB8-4A6B-878C-AC37F0E89CCC}" type="presOf" srcId="{146D5A1E-ADAD-4448-B4C7-9099220D219E}" destId="{A55262CE-9762-4344-BE90-A0C77C44805F}" srcOrd="0" destOrd="0" presId="urn:microsoft.com/office/officeart/2005/8/layout/vProcess5"/>
    <dgm:cxn modelId="{69D63D5E-9087-420A-853A-6E7D42544C1A}" type="presParOf" srcId="{A55262CE-9762-4344-BE90-A0C77C44805F}" destId="{BF6A3E24-A157-45B1-BA93-70D04C00DAEA}" srcOrd="0" destOrd="0" presId="urn:microsoft.com/office/officeart/2005/8/layout/vProcess5"/>
    <dgm:cxn modelId="{E766C9D0-44DC-47B5-9D19-D05D33CA168D}" type="presParOf" srcId="{A55262CE-9762-4344-BE90-A0C77C44805F}" destId="{934BC3FF-4E32-4F3D-BBB0-089412E74FE2}" srcOrd="1" destOrd="0" presId="urn:microsoft.com/office/officeart/2005/8/layout/vProcess5"/>
    <dgm:cxn modelId="{FEEAC14A-4C01-44D7-9CA4-C81B578A33C8}" type="presParOf" srcId="{A55262CE-9762-4344-BE90-A0C77C44805F}" destId="{F7A7E442-B638-427A-8CAF-4CF287C0353D}" srcOrd="2" destOrd="0" presId="urn:microsoft.com/office/officeart/2005/8/layout/vProcess5"/>
    <dgm:cxn modelId="{F1854176-F1FB-4493-8206-FEC975D42FE7}" type="presParOf" srcId="{A55262CE-9762-4344-BE90-A0C77C44805F}" destId="{4E34A45F-31CD-47E1-9F0A-8DCB8FE011D5}" srcOrd="3" destOrd="0" presId="urn:microsoft.com/office/officeart/2005/8/layout/vProcess5"/>
    <dgm:cxn modelId="{A3E00ABA-0F5A-4CEC-A206-48F7DD0A98AF}" type="presParOf" srcId="{A55262CE-9762-4344-BE90-A0C77C44805F}" destId="{3DFF84D4-096D-4CF5-BF67-766BF02E160B}" srcOrd="4" destOrd="0" presId="urn:microsoft.com/office/officeart/2005/8/layout/vProcess5"/>
    <dgm:cxn modelId="{7641EC97-AD7E-4CD8-8310-D8C76DC1EEDE}" type="presParOf" srcId="{A55262CE-9762-4344-BE90-A0C77C44805F}" destId="{5BE40C10-32D0-4874-A8C5-00CF95C976B7}" srcOrd="5" destOrd="0" presId="urn:microsoft.com/office/officeart/2005/8/layout/vProcess5"/>
    <dgm:cxn modelId="{EE8A0899-AA36-4D05-8267-C8D5627409C3}" type="presParOf" srcId="{A55262CE-9762-4344-BE90-A0C77C44805F}" destId="{31788EB4-1607-4130-962E-9C4B91886A65}" srcOrd="6" destOrd="0" presId="urn:microsoft.com/office/officeart/2005/8/layout/vProcess5"/>
    <dgm:cxn modelId="{AD6756C2-4056-4519-BA18-7A8CFCF7263E}" type="presParOf" srcId="{A55262CE-9762-4344-BE90-A0C77C44805F}" destId="{BB9A60E0-5058-4825-81F6-9861D4CE6E6C}" srcOrd="7" destOrd="0" presId="urn:microsoft.com/office/officeart/2005/8/layout/vProcess5"/>
    <dgm:cxn modelId="{31A4AA05-3B6D-42A7-813A-C6E5F43E1DCE}" type="presParOf" srcId="{A55262CE-9762-4344-BE90-A0C77C44805F}" destId="{4774D32E-4448-48D3-B2DC-F04A43921864}" srcOrd="8" destOrd="0" presId="urn:microsoft.com/office/officeart/2005/8/layout/vProcess5"/>
    <dgm:cxn modelId="{C60D2C93-3213-4BA9-8140-90D9B505A8CF}" type="presParOf" srcId="{A55262CE-9762-4344-BE90-A0C77C44805F}" destId="{E1BD0DBD-FE04-4F92-BFDB-BEE894966F4A}" srcOrd="9" destOrd="0" presId="urn:microsoft.com/office/officeart/2005/8/layout/vProcess5"/>
    <dgm:cxn modelId="{AB17E096-2214-4C5B-BC1A-8777829B841E}" type="presParOf" srcId="{A55262CE-9762-4344-BE90-A0C77C44805F}" destId="{21A35972-AF37-44AD-8551-D2AAB89A7AA7}" srcOrd="10" destOrd="0" presId="urn:microsoft.com/office/officeart/2005/8/layout/vProcess5"/>
    <dgm:cxn modelId="{A77D5B05-15E9-4B55-B2F5-FC482FC31281}" type="presParOf" srcId="{A55262CE-9762-4344-BE90-A0C77C44805F}" destId="{237650F0-F70D-4C06-A8EE-0FA3E036E059}" srcOrd="11" destOrd="0" presId="urn:microsoft.com/office/officeart/2005/8/layout/vProcess5"/>
    <dgm:cxn modelId="{ABAF935C-5FC5-470C-9523-5F521FA0AC79}" type="presParOf" srcId="{A55262CE-9762-4344-BE90-A0C77C44805F}" destId="{D56583ED-DBA2-4858-9A4C-5ABECBA9801F}" srcOrd="12" destOrd="0" presId="urn:microsoft.com/office/officeart/2005/8/layout/vProcess5"/>
    <dgm:cxn modelId="{09268269-7C52-4B63-AAD6-C5272FE65C3C}" type="presParOf" srcId="{A55262CE-9762-4344-BE90-A0C77C44805F}" destId="{510AE28F-1DBC-4722-8F63-7EF296E8E7BF}" srcOrd="13" destOrd="0" presId="urn:microsoft.com/office/officeart/2005/8/layout/vProcess5"/>
    <dgm:cxn modelId="{E8ADA7FC-2D69-43E0-A1EE-2F2874FCB9F3}" type="presParOf" srcId="{A55262CE-9762-4344-BE90-A0C77C44805F}" destId="{B834127E-BF80-47A0-A0E9-0D969CC4664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C6843-148E-4D1B-9EFF-504DB9FFBB99}">
      <dsp:nvSpPr>
        <dsp:cNvPr id="0" name=""/>
        <dsp:cNvSpPr/>
      </dsp:nvSpPr>
      <dsp:spPr>
        <a:xfrm>
          <a:off x="0" y="176701"/>
          <a:ext cx="10515600" cy="127120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i-FI" sz="3200" kern="1200" dirty="0"/>
            <a:t>Vahvistetaan mielenterveyttä suojaavia tekijöitä</a:t>
          </a:r>
          <a:endParaRPr lang="en-US" sz="3200" kern="1200" dirty="0"/>
        </a:p>
      </dsp:txBody>
      <dsp:txXfrm>
        <a:off x="62055" y="238756"/>
        <a:ext cx="10391490" cy="1147095"/>
      </dsp:txXfrm>
    </dsp:sp>
    <dsp:sp modelId="{F69151D4-B645-410D-8520-5D4AB72774C4}">
      <dsp:nvSpPr>
        <dsp:cNvPr id="0" name=""/>
        <dsp:cNvSpPr/>
      </dsp:nvSpPr>
      <dsp:spPr>
        <a:xfrm>
          <a:off x="0" y="1540066"/>
          <a:ext cx="10515600" cy="127120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i-FI" sz="3200" kern="1200" dirty="0"/>
            <a:t>R</a:t>
          </a:r>
          <a:r>
            <a:rPr lang="fi-FI" sz="3200" b="0" i="0" kern="1200" baseline="0" dirty="0"/>
            <a:t>akennetaan toimivaa arkea, pyritään poistamaan riskitekijöitä, autetaan kriiseissä</a:t>
          </a:r>
          <a:endParaRPr lang="en-US" sz="3200" kern="1200" dirty="0"/>
        </a:p>
      </dsp:txBody>
      <dsp:txXfrm>
        <a:off x="62055" y="1602121"/>
        <a:ext cx="10391490" cy="1147095"/>
      </dsp:txXfrm>
    </dsp:sp>
    <dsp:sp modelId="{8977DFA0-2FFA-48D3-A50C-82EFC7025355}">
      <dsp:nvSpPr>
        <dsp:cNvPr id="0" name=""/>
        <dsp:cNvSpPr/>
      </dsp:nvSpPr>
      <dsp:spPr>
        <a:xfrm>
          <a:off x="0" y="2903431"/>
          <a:ext cx="10515600" cy="127120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i-FI" sz="3200" kern="1200"/>
            <a:t>Suojaavat tekijät kannattelevat ja edistävät mielenterveyttä, kun taas riskitekijät altistavat mielenterveyshäiriöille</a:t>
          </a:r>
          <a:endParaRPr lang="en-US" sz="3200" kern="1200"/>
        </a:p>
      </dsp:txBody>
      <dsp:txXfrm>
        <a:off x="62055" y="2965486"/>
        <a:ext cx="10391490" cy="114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A5CF2-06FF-4BC1-8D71-EEA44C29A54A}">
      <dsp:nvSpPr>
        <dsp:cNvPr id="0" name=""/>
        <dsp:cNvSpPr/>
      </dsp:nvSpPr>
      <dsp:spPr>
        <a:xfrm>
          <a:off x="3080"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1. </a:t>
          </a:r>
          <a:r>
            <a:rPr lang="fi-FI" sz="1900" kern="1200" dirty="0">
              <a:hlinkClick xmlns:r="http://schemas.openxmlformats.org/officeDocument/2006/relationships" r:id="rId1"/>
            </a:rPr>
            <a:t>Mielenterveystaitojen vahvistaminen</a:t>
          </a:r>
          <a:endParaRPr lang="en-US" sz="1900" kern="1200" dirty="0"/>
        </a:p>
      </dsp:txBody>
      <dsp:txXfrm>
        <a:off x="3080" y="587032"/>
        <a:ext cx="2444055" cy="1466433"/>
      </dsp:txXfrm>
    </dsp:sp>
    <dsp:sp modelId="{35699559-DA53-4DE4-96E7-325F589631D3}">
      <dsp:nvSpPr>
        <dsp:cNvPr id="0" name=""/>
        <dsp:cNvSpPr/>
      </dsp:nvSpPr>
      <dsp:spPr>
        <a:xfrm>
          <a:off x="2691541"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 </a:t>
          </a:r>
        </a:p>
        <a:p>
          <a:pPr marL="0" lvl="0" indent="0" algn="ctr" defTabSz="844550">
            <a:lnSpc>
              <a:spcPct val="90000"/>
            </a:lnSpc>
            <a:spcBef>
              <a:spcPct val="0"/>
            </a:spcBef>
            <a:spcAft>
              <a:spcPct val="35000"/>
            </a:spcAft>
            <a:buNone/>
          </a:pPr>
          <a:r>
            <a:rPr lang="en-US" sz="1900" kern="1200" dirty="0" err="1">
              <a:hlinkClick xmlns:r="http://schemas.openxmlformats.org/officeDocument/2006/relationships" r:id="rId2"/>
            </a:rPr>
            <a:t>Tunne</a:t>
          </a:r>
          <a:r>
            <a:rPr lang="en-US" sz="1900" kern="1200" dirty="0">
              <a:hlinkClick xmlns:r="http://schemas.openxmlformats.org/officeDocument/2006/relationships" r:id="rId2"/>
            </a:rPr>
            <a:t>- ja </a:t>
          </a:r>
          <a:r>
            <a:rPr lang="en-US" sz="1900" kern="1200" dirty="0" err="1">
              <a:hlinkClick xmlns:r="http://schemas.openxmlformats.org/officeDocument/2006/relationships" r:id="rId2"/>
            </a:rPr>
            <a:t>vuorovaikutustaitojen</a:t>
          </a:r>
          <a:r>
            <a:rPr lang="en-US" sz="1900" kern="1200" dirty="0">
              <a:hlinkClick xmlns:r="http://schemas.openxmlformats.org/officeDocument/2006/relationships" r:id="rId2"/>
            </a:rPr>
            <a:t> </a:t>
          </a:r>
          <a:r>
            <a:rPr lang="en-US" sz="1900" kern="1200" dirty="0" err="1">
              <a:hlinkClick xmlns:r="http://schemas.openxmlformats.org/officeDocument/2006/relationships" r:id="rId2"/>
            </a:rPr>
            <a:t>vahvistaminen</a:t>
          </a:r>
          <a:endParaRPr lang="en-US" sz="1900" kern="1200" dirty="0"/>
        </a:p>
      </dsp:txBody>
      <dsp:txXfrm>
        <a:off x="2691541" y="587032"/>
        <a:ext cx="2444055" cy="1466433"/>
      </dsp:txXfrm>
    </dsp:sp>
    <dsp:sp modelId="{BC00C742-6A2B-465E-910F-40EF7BD482DB}">
      <dsp:nvSpPr>
        <dsp:cNvPr id="0" name=""/>
        <dsp:cNvSpPr/>
      </dsp:nvSpPr>
      <dsp:spPr>
        <a:xfrm>
          <a:off x="5380002"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3. </a:t>
          </a:r>
        </a:p>
        <a:p>
          <a:pPr marL="0" lvl="0" indent="0" algn="ctr" defTabSz="844550">
            <a:lnSpc>
              <a:spcPct val="90000"/>
            </a:lnSpc>
            <a:spcBef>
              <a:spcPct val="0"/>
            </a:spcBef>
            <a:spcAft>
              <a:spcPct val="35000"/>
            </a:spcAft>
            <a:buNone/>
          </a:pPr>
          <a:r>
            <a:rPr lang="en-US" sz="1900" kern="1200" dirty="0" err="1">
              <a:hlinkClick xmlns:r="http://schemas.openxmlformats.org/officeDocument/2006/relationships" r:id="rId3"/>
            </a:rPr>
            <a:t>Vanhemmuuden</a:t>
          </a:r>
          <a:r>
            <a:rPr lang="en-US" sz="1900" kern="1200" dirty="0">
              <a:hlinkClick xmlns:r="http://schemas.openxmlformats.org/officeDocument/2006/relationships" r:id="rId3"/>
            </a:rPr>
            <a:t> ja </a:t>
          </a:r>
          <a:r>
            <a:rPr lang="en-US" sz="1900" kern="1200" dirty="0" err="1">
              <a:hlinkClick xmlns:r="http://schemas.openxmlformats.org/officeDocument/2006/relationships" r:id="rId3"/>
            </a:rPr>
            <a:t>perheiden</a:t>
          </a:r>
          <a:r>
            <a:rPr lang="en-US" sz="1900" kern="1200" dirty="0">
              <a:hlinkClick xmlns:r="http://schemas.openxmlformats.org/officeDocument/2006/relationships" r:id="rId3"/>
            </a:rPr>
            <a:t> </a:t>
          </a:r>
          <a:r>
            <a:rPr lang="en-US" sz="1900" kern="1200" dirty="0" err="1">
              <a:hlinkClick xmlns:r="http://schemas.openxmlformats.org/officeDocument/2006/relationships" r:id="rId3"/>
            </a:rPr>
            <a:t>tukeminen</a:t>
          </a:r>
          <a:r>
            <a:rPr lang="en-US" sz="1900" kern="1200" dirty="0">
              <a:hlinkClick xmlns:r="http://schemas.openxmlformats.org/officeDocument/2006/relationships" r:id="rId3"/>
            </a:rPr>
            <a:t> </a:t>
          </a:r>
          <a:endParaRPr lang="en-US" sz="1900" kern="1200" dirty="0"/>
        </a:p>
      </dsp:txBody>
      <dsp:txXfrm>
        <a:off x="5380002" y="587032"/>
        <a:ext cx="2444055" cy="1466433"/>
      </dsp:txXfrm>
    </dsp:sp>
    <dsp:sp modelId="{4BBC2AA4-E452-491A-8EB0-7A1158B01A7C}">
      <dsp:nvSpPr>
        <dsp:cNvPr id="0" name=""/>
        <dsp:cNvSpPr/>
      </dsp:nvSpPr>
      <dsp:spPr>
        <a:xfrm>
          <a:off x="8068463"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4.</a:t>
          </a:r>
        </a:p>
        <a:p>
          <a:pPr marL="0" lvl="0" indent="0" algn="ctr" defTabSz="844550">
            <a:lnSpc>
              <a:spcPct val="90000"/>
            </a:lnSpc>
            <a:spcBef>
              <a:spcPct val="0"/>
            </a:spcBef>
            <a:spcAft>
              <a:spcPct val="35000"/>
            </a:spcAft>
            <a:buNone/>
          </a:pPr>
          <a:r>
            <a:rPr lang="fi-FI" sz="1900" kern="1200" dirty="0">
              <a:hlinkClick xmlns:r="http://schemas.openxmlformats.org/officeDocument/2006/relationships" r:id="rId4"/>
            </a:rPr>
            <a:t>Työyhteisöjen kehittäminen  </a:t>
          </a:r>
          <a:endParaRPr lang="fi-FI" sz="1900" kern="1200" dirty="0"/>
        </a:p>
        <a:p>
          <a:pPr marL="0" lvl="0" indent="0" algn="ctr" defTabSz="844550">
            <a:lnSpc>
              <a:spcPct val="90000"/>
            </a:lnSpc>
            <a:spcBef>
              <a:spcPct val="0"/>
            </a:spcBef>
            <a:spcAft>
              <a:spcPct val="35000"/>
            </a:spcAft>
            <a:buNone/>
          </a:pPr>
          <a:endParaRPr lang="en-US" sz="1900" kern="1200" dirty="0"/>
        </a:p>
      </dsp:txBody>
      <dsp:txXfrm>
        <a:off x="8068463" y="587032"/>
        <a:ext cx="2444055" cy="1466433"/>
      </dsp:txXfrm>
    </dsp:sp>
    <dsp:sp modelId="{93FE0CA0-85DC-4249-9B47-97E3D5958C3F}">
      <dsp:nvSpPr>
        <dsp:cNvPr id="0" name=""/>
        <dsp:cNvSpPr/>
      </dsp:nvSpPr>
      <dsp:spPr>
        <a:xfrm>
          <a:off x="3080"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5. </a:t>
          </a:r>
        </a:p>
        <a:p>
          <a:pPr marL="0" lvl="0" indent="0" algn="ctr" defTabSz="844550">
            <a:lnSpc>
              <a:spcPct val="90000"/>
            </a:lnSpc>
            <a:spcBef>
              <a:spcPct val="0"/>
            </a:spcBef>
            <a:spcAft>
              <a:spcPct val="35000"/>
            </a:spcAft>
            <a:buNone/>
          </a:pPr>
          <a:r>
            <a:rPr lang="fi-FI" sz="1900" kern="1200" dirty="0">
              <a:hlinkClick xmlns:r="http://schemas.openxmlformats.org/officeDocument/2006/relationships" r:id="rId5"/>
            </a:rPr>
            <a:t>Kiusaamisen ja häirinnän vastainen työ</a:t>
          </a:r>
          <a:endParaRPr lang="en-US" sz="1900" kern="1200" dirty="0"/>
        </a:p>
      </dsp:txBody>
      <dsp:txXfrm>
        <a:off x="3080" y="2297871"/>
        <a:ext cx="2444055" cy="1466433"/>
      </dsp:txXfrm>
    </dsp:sp>
    <dsp:sp modelId="{2231DD96-F350-464C-B6F5-E1911F77EDFC}">
      <dsp:nvSpPr>
        <dsp:cNvPr id="0" name=""/>
        <dsp:cNvSpPr/>
      </dsp:nvSpPr>
      <dsp:spPr>
        <a:xfrm>
          <a:off x="2691541"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6.</a:t>
          </a:r>
        </a:p>
        <a:p>
          <a:pPr marL="0" lvl="0" indent="0" algn="ctr" defTabSz="844550">
            <a:lnSpc>
              <a:spcPct val="90000"/>
            </a:lnSpc>
            <a:spcBef>
              <a:spcPct val="0"/>
            </a:spcBef>
            <a:spcAft>
              <a:spcPct val="35000"/>
            </a:spcAft>
            <a:buNone/>
          </a:pPr>
          <a:r>
            <a:rPr lang="fi-FI" sz="1900" kern="1200" dirty="0">
              <a:hlinkClick xmlns:r="http://schemas.openxmlformats.org/officeDocument/2006/relationships" r:id="rId6"/>
            </a:rPr>
            <a:t>Syrjäytymisen vastainen työ </a:t>
          </a:r>
          <a:endParaRPr lang="en-US" sz="1900" kern="1200" dirty="0"/>
        </a:p>
      </dsp:txBody>
      <dsp:txXfrm>
        <a:off x="2691541" y="2297871"/>
        <a:ext cx="2444055" cy="1466433"/>
      </dsp:txXfrm>
    </dsp:sp>
    <dsp:sp modelId="{2F321A7C-EB9B-406C-AB10-6499DA0DA7C1}">
      <dsp:nvSpPr>
        <dsp:cNvPr id="0" name=""/>
        <dsp:cNvSpPr/>
      </dsp:nvSpPr>
      <dsp:spPr>
        <a:xfrm>
          <a:off x="5380002"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7.</a:t>
          </a:r>
        </a:p>
        <a:p>
          <a:pPr marL="0" lvl="0" indent="0" algn="ctr" defTabSz="844550">
            <a:lnSpc>
              <a:spcPct val="90000"/>
            </a:lnSpc>
            <a:spcBef>
              <a:spcPct val="0"/>
            </a:spcBef>
            <a:spcAft>
              <a:spcPct val="35000"/>
            </a:spcAft>
            <a:buNone/>
          </a:pPr>
          <a:r>
            <a:rPr lang="fi-FI" sz="1900" kern="1200" dirty="0">
              <a:hlinkClick xmlns:r="http://schemas.openxmlformats.org/officeDocument/2006/relationships" r:id="rId7"/>
            </a:rPr>
            <a:t> Ehkäisevä päihdetyö</a:t>
          </a:r>
          <a:endParaRPr lang="en-US" sz="1900" kern="1200" dirty="0"/>
        </a:p>
      </dsp:txBody>
      <dsp:txXfrm>
        <a:off x="5380002" y="2297871"/>
        <a:ext cx="2444055" cy="1466433"/>
      </dsp:txXfrm>
    </dsp:sp>
    <dsp:sp modelId="{82831242-637B-43D9-BA26-71C4B9CEC5CD}">
      <dsp:nvSpPr>
        <dsp:cNvPr id="0" name=""/>
        <dsp:cNvSpPr/>
      </dsp:nvSpPr>
      <dsp:spPr>
        <a:xfrm>
          <a:off x="8071543" y="228844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8.</a:t>
          </a:r>
        </a:p>
        <a:p>
          <a:pPr marL="0" lvl="0" indent="0" algn="ctr" defTabSz="844550">
            <a:lnSpc>
              <a:spcPct val="90000"/>
            </a:lnSpc>
            <a:spcBef>
              <a:spcPct val="0"/>
            </a:spcBef>
            <a:spcAft>
              <a:spcPct val="35000"/>
            </a:spcAft>
            <a:buNone/>
          </a:pPr>
          <a:r>
            <a:rPr lang="fi-FI" sz="1900" kern="1200" dirty="0"/>
            <a:t> </a:t>
          </a:r>
          <a:r>
            <a:rPr lang="fi-FI" sz="1900" kern="1200" dirty="0">
              <a:hlinkClick xmlns:r="http://schemas.openxmlformats.org/officeDocument/2006/relationships" r:id="rId8"/>
            </a:rPr>
            <a:t>Huomioimalla mielenterveys päätöksenteossa</a:t>
          </a:r>
          <a:endParaRPr lang="en-US" sz="1900" kern="1200" dirty="0"/>
        </a:p>
      </dsp:txBody>
      <dsp:txXfrm>
        <a:off x="8071543" y="2288442"/>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ECA2A-C91F-43E3-AE32-18E559895BF6}">
      <dsp:nvSpPr>
        <dsp:cNvPr id="0" name=""/>
        <dsp:cNvSpPr/>
      </dsp:nvSpPr>
      <dsp:spPr>
        <a:xfrm rot="5400000">
          <a:off x="7132976" y="-2757584"/>
          <a:ext cx="1529903" cy="74333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171450" lvl="1" indent="-171450" algn="l" defTabSz="800100">
            <a:lnSpc>
              <a:spcPct val="90000"/>
            </a:lnSpc>
            <a:spcBef>
              <a:spcPct val="0"/>
            </a:spcBef>
            <a:spcAft>
              <a:spcPct val="15000"/>
            </a:spcAft>
            <a:buClr>
              <a:srgbClr val="FFFFFF"/>
            </a:buClr>
            <a:buSzTx/>
            <a:buFontTx/>
            <a:buChar char="•"/>
          </a:pPr>
          <a:r>
            <a:rPr lang="fi-FI" sz="1800" kern="1200" dirty="0">
              <a:solidFill>
                <a:srgbClr val="000000"/>
              </a:solidFill>
              <a:latin typeface="Calibri" panose="020F0502020204030204"/>
              <a:ea typeface="+mn-ea"/>
              <a:cs typeface="+mn-cs"/>
            </a:rPr>
            <a:t>Mielenterveyttä suojaavien tarpeiden toteutuminen (toimijuus, autonomia, osallisuus yhteisöllisyys, pärjäävyys)</a:t>
          </a:r>
          <a:endParaRPr lang="en-FI" sz="1800" kern="1200" dirty="0">
            <a:solidFill>
              <a:srgbClr val="000000"/>
            </a:solidFill>
            <a:latin typeface="Calibri" panose="020F0502020204030204"/>
            <a:ea typeface="+mn-ea"/>
            <a:cs typeface="+mn-cs"/>
          </a:endParaRPr>
        </a:p>
        <a:p>
          <a:pPr marL="171450" lvl="1" indent="-171450" algn="l" defTabSz="800100">
            <a:lnSpc>
              <a:spcPct val="90000"/>
            </a:lnSpc>
            <a:spcBef>
              <a:spcPct val="0"/>
            </a:spcBef>
            <a:spcAft>
              <a:spcPct val="15000"/>
            </a:spcAft>
            <a:buClr>
              <a:srgbClr val="FFFFFF"/>
            </a:buClr>
            <a:buSzTx/>
            <a:buFontTx/>
            <a:buChar char="•"/>
          </a:pPr>
          <a:r>
            <a:rPr lang="en-US" sz="1800" kern="1200" dirty="0" err="1">
              <a:solidFill>
                <a:srgbClr val="000000"/>
              </a:solidFill>
              <a:latin typeface="Calibri" panose="020F0502020204030204"/>
              <a:ea typeface="+mn-ea"/>
              <a:cs typeface="+mn-cs"/>
            </a:rPr>
            <a:t>Terveiden</a:t>
          </a:r>
          <a:r>
            <a:rPr lang="en-US" sz="1800" kern="1200" dirty="0">
              <a:solidFill>
                <a:srgbClr val="000000"/>
              </a:solidFill>
              <a:latin typeface="Calibri" panose="020F0502020204030204"/>
              <a:ea typeface="+mn-ea"/>
              <a:cs typeface="+mn-cs"/>
            </a:rPr>
            <a:t> </a:t>
          </a:r>
          <a:r>
            <a:rPr lang="en-US" sz="1800" kern="1200" dirty="0" err="1">
              <a:solidFill>
                <a:srgbClr val="000000"/>
              </a:solidFill>
              <a:latin typeface="Calibri" panose="020F0502020204030204"/>
              <a:ea typeface="+mn-ea"/>
              <a:cs typeface="+mn-cs"/>
            </a:rPr>
            <a:t>elintapojen</a:t>
          </a:r>
          <a:r>
            <a:rPr lang="en-US" sz="1800" kern="1200" dirty="0">
              <a:solidFill>
                <a:srgbClr val="000000"/>
              </a:solidFill>
              <a:latin typeface="Calibri" panose="020F0502020204030204"/>
              <a:ea typeface="+mn-ea"/>
              <a:cs typeface="+mn-cs"/>
            </a:rPr>
            <a:t> </a:t>
          </a:r>
          <a:r>
            <a:rPr lang="en-US" sz="1800" kern="1200" dirty="0" err="1">
              <a:solidFill>
                <a:srgbClr val="000000"/>
              </a:solidFill>
              <a:latin typeface="Calibri" panose="020F0502020204030204"/>
              <a:ea typeface="+mn-ea"/>
              <a:cs typeface="+mn-cs"/>
            </a:rPr>
            <a:t>edistäminen</a:t>
          </a:r>
          <a:r>
            <a:rPr lang="en-US" sz="1800" kern="1200" dirty="0">
              <a:solidFill>
                <a:srgbClr val="000000"/>
              </a:solidFill>
              <a:latin typeface="Calibri" panose="020F0502020204030204"/>
              <a:ea typeface="+mn-ea"/>
              <a:cs typeface="+mn-cs"/>
            </a:rPr>
            <a:t> </a:t>
          </a:r>
          <a:endParaRPr lang="en-FI" sz="1800" kern="1200" dirty="0">
            <a:solidFill>
              <a:srgbClr val="000000"/>
            </a:solidFill>
            <a:latin typeface="Calibri" panose="020F0502020204030204"/>
            <a:ea typeface="+mn-ea"/>
            <a:cs typeface="+mn-cs"/>
          </a:endParaRPr>
        </a:p>
        <a:p>
          <a:pPr marL="171450" lvl="1" indent="-171450" algn="l" defTabSz="800100">
            <a:lnSpc>
              <a:spcPct val="90000"/>
            </a:lnSpc>
            <a:spcBef>
              <a:spcPct val="0"/>
            </a:spcBef>
            <a:spcAft>
              <a:spcPct val="15000"/>
            </a:spcAft>
            <a:buClr>
              <a:srgbClr val="FFFFFF"/>
            </a:buClr>
            <a:buSzTx/>
            <a:buFontTx/>
            <a:buChar char="•"/>
          </a:pPr>
          <a:r>
            <a:rPr lang="fi-FI" sz="1800" kern="1200" dirty="0">
              <a:solidFill>
                <a:srgbClr val="000000"/>
              </a:solidFill>
              <a:latin typeface="Calibri" panose="020F0502020204030204"/>
              <a:ea typeface="+mn-ea"/>
              <a:cs typeface="+mn-cs"/>
            </a:rPr>
            <a:t>Oikea-aikaisen tuen tarjoaminen</a:t>
          </a:r>
          <a:endParaRPr lang="en-FI" sz="1800" kern="1200" dirty="0">
            <a:solidFill>
              <a:srgbClr val="000000"/>
            </a:solidFill>
            <a:latin typeface="Calibri" panose="020F0502020204030204"/>
            <a:ea typeface="+mn-ea"/>
            <a:cs typeface="+mn-cs"/>
          </a:endParaRPr>
        </a:p>
      </dsp:txBody>
      <dsp:txXfrm rot="-5400000">
        <a:off x="4181256" y="268820"/>
        <a:ext cx="7358660" cy="1380535"/>
      </dsp:txXfrm>
    </dsp:sp>
    <dsp:sp modelId="{FC306FA2-0076-44A7-B75B-E3C09D6F569C}">
      <dsp:nvSpPr>
        <dsp:cNvPr id="0" name=""/>
        <dsp:cNvSpPr/>
      </dsp:nvSpPr>
      <dsp:spPr>
        <a:xfrm>
          <a:off x="49952" y="0"/>
          <a:ext cx="4181256" cy="1912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fi-FI" sz="3900" kern="1200" dirty="0"/>
            <a:t>Yksilöiden vahvistaminen</a:t>
          </a:r>
          <a:endParaRPr lang="en-FI" sz="3900" kern="1200" dirty="0"/>
        </a:p>
      </dsp:txBody>
      <dsp:txXfrm>
        <a:off x="143307" y="93355"/>
        <a:ext cx="3994546" cy="1725669"/>
      </dsp:txXfrm>
    </dsp:sp>
    <dsp:sp modelId="{258B6035-2478-4FBA-8B71-F3B35658D15A}">
      <dsp:nvSpPr>
        <dsp:cNvPr id="0" name=""/>
        <dsp:cNvSpPr/>
      </dsp:nvSpPr>
      <dsp:spPr>
        <a:xfrm rot="5400000">
          <a:off x="7132976" y="-749586"/>
          <a:ext cx="1529903" cy="74333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171450" lvl="1" indent="-171450" algn="l" defTabSz="800100">
            <a:lnSpc>
              <a:spcPct val="90000"/>
            </a:lnSpc>
            <a:spcBef>
              <a:spcPct val="0"/>
            </a:spcBef>
            <a:spcAft>
              <a:spcPct val="15000"/>
            </a:spcAft>
            <a:buClr>
              <a:srgbClr val="FFFFFF"/>
            </a:buClr>
            <a:buSzTx/>
            <a:buFontTx/>
            <a:buChar char="•"/>
          </a:pPr>
          <a:r>
            <a:rPr lang="fi-FI" sz="1800" kern="1200" dirty="0">
              <a:solidFill>
                <a:srgbClr val="000000"/>
              </a:solidFill>
              <a:latin typeface="Calibri" panose="020F0502020204030204"/>
              <a:ea typeface="+mn-ea"/>
              <a:cs typeface="+mn-cs"/>
            </a:rPr>
            <a:t>Tasa-arvoiset sosiaalisen inkluusion ja osallisuuden mahdollisuudet</a:t>
          </a:r>
          <a:endParaRPr lang="en-FI" sz="1800" kern="1200" dirty="0">
            <a:solidFill>
              <a:srgbClr val="000000"/>
            </a:solidFill>
            <a:latin typeface="Calibri" panose="020F0502020204030204"/>
            <a:ea typeface="+mn-ea"/>
            <a:cs typeface="+mn-cs"/>
          </a:endParaRPr>
        </a:p>
        <a:p>
          <a:pPr marL="171450" lvl="1" indent="-171450" algn="l" defTabSz="800100">
            <a:lnSpc>
              <a:spcPct val="90000"/>
            </a:lnSpc>
            <a:spcBef>
              <a:spcPct val="0"/>
            </a:spcBef>
            <a:spcAft>
              <a:spcPct val="15000"/>
            </a:spcAft>
            <a:buClr>
              <a:srgbClr val="FFFFFF"/>
            </a:buClr>
            <a:buSzTx/>
            <a:buFontTx/>
            <a:buChar char="•"/>
          </a:pPr>
          <a:r>
            <a:rPr lang="fi-FI" sz="1800" kern="1200" dirty="0">
              <a:solidFill>
                <a:srgbClr val="000000"/>
              </a:solidFill>
              <a:latin typeface="Calibri" panose="020F0502020204030204"/>
              <a:ea typeface="+mn-ea"/>
              <a:cs typeface="+mn-cs"/>
            </a:rPr>
            <a:t>Koulutus- ja urapolkujen helpottaminen </a:t>
          </a:r>
          <a:endParaRPr lang="en-FI" sz="1800" kern="1200" dirty="0">
            <a:solidFill>
              <a:srgbClr val="000000"/>
            </a:solidFill>
            <a:latin typeface="Calibri" panose="020F0502020204030204"/>
            <a:ea typeface="+mn-ea"/>
            <a:cs typeface="+mn-cs"/>
          </a:endParaRPr>
        </a:p>
        <a:p>
          <a:pPr marL="171450" lvl="1" indent="-171450" algn="l" defTabSz="800100">
            <a:lnSpc>
              <a:spcPct val="90000"/>
            </a:lnSpc>
            <a:spcBef>
              <a:spcPct val="0"/>
            </a:spcBef>
            <a:spcAft>
              <a:spcPct val="15000"/>
            </a:spcAft>
            <a:buClr>
              <a:srgbClr val="FFFFFF"/>
            </a:buClr>
            <a:buChar char="•"/>
          </a:pPr>
          <a:r>
            <a:rPr lang="fi-FI" sz="1800" kern="1200" dirty="0">
              <a:solidFill>
                <a:srgbClr val="000000"/>
              </a:solidFill>
              <a:latin typeface="Calibri" panose="020F0502020204030204"/>
              <a:ea typeface="+mn-ea"/>
              <a:cs typeface="+mn-cs"/>
            </a:rPr>
            <a:t> Kiusaamisen ehkäisy, työelämän joustot</a:t>
          </a:r>
          <a:endParaRPr lang="en-FI" sz="1800" kern="1200" dirty="0">
            <a:solidFill>
              <a:srgbClr val="000000"/>
            </a:solidFill>
            <a:latin typeface="Calibri" panose="020F0502020204030204"/>
            <a:ea typeface="+mn-ea"/>
            <a:cs typeface="+mn-cs"/>
          </a:endParaRPr>
        </a:p>
        <a:p>
          <a:pPr marL="171450" lvl="1" indent="-171450" algn="l" defTabSz="800100">
            <a:lnSpc>
              <a:spcPct val="90000"/>
            </a:lnSpc>
            <a:spcBef>
              <a:spcPct val="0"/>
            </a:spcBef>
            <a:spcAft>
              <a:spcPct val="15000"/>
            </a:spcAft>
            <a:buClr>
              <a:srgbClr val="FFFFFF"/>
            </a:buClr>
            <a:buChar char="•"/>
          </a:pPr>
          <a:r>
            <a:rPr lang="fi-FI" sz="1800" kern="1200" dirty="0">
              <a:solidFill>
                <a:srgbClr val="000000"/>
              </a:solidFill>
              <a:latin typeface="Calibri" panose="020F0502020204030204"/>
              <a:ea typeface="+mn-ea"/>
              <a:cs typeface="+mn-cs"/>
            </a:rPr>
            <a:t> Laadukas arkiympäristö ja harrastusmahdollisuudet</a:t>
          </a:r>
          <a:endParaRPr lang="en-FI" sz="1800" kern="1200" dirty="0">
            <a:solidFill>
              <a:srgbClr val="000000"/>
            </a:solidFill>
            <a:latin typeface="Calibri" panose="020F0502020204030204"/>
            <a:ea typeface="+mn-ea"/>
            <a:cs typeface="+mn-cs"/>
          </a:endParaRPr>
        </a:p>
        <a:p>
          <a:pPr marL="171450" lvl="1" indent="-171450" algn="l" defTabSz="800100">
            <a:lnSpc>
              <a:spcPct val="90000"/>
            </a:lnSpc>
            <a:spcBef>
              <a:spcPct val="0"/>
            </a:spcBef>
            <a:spcAft>
              <a:spcPct val="15000"/>
            </a:spcAft>
            <a:buClr>
              <a:srgbClr val="FFFFFF"/>
            </a:buClr>
            <a:buChar char="•"/>
          </a:pPr>
          <a:r>
            <a:rPr lang="fi-FI" sz="1800" kern="1200" dirty="0">
              <a:solidFill>
                <a:srgbClr val="000000"/>
              </a:solidFill>
              <a:latin typeface="Calibri" panose="020F0502020204030204"/>
              <a:ea typeface="+mn-ea"/>
              <a:cs typeface="+mn-cs"/>
            </a:rPr>
            <a:t>Mielenterveyttä tukevien palveluiden saatavuus </a:t>
          </a:r>
          <a:endParaRPr lang="en-FI" sz="1800" kern="1200" dirty="0">
            <a:solidFill>
              <a:srgbClr val="000000"/>
            </a:solidFill>
            <a:latin typeface="Calibri" panose="020F0502020204030204"/>
            <a:ea typeface="+mn-ea"/>
            <a:cs typeface="+mn-cs"/>
          </a:endParaRPr>
        </a:p>
      </dsp:txBody>
      <dsp:txXfrm rot="-5400000">
        <a:off x="4181256" y="2276818"/>
        <a:ext cx="7358660" cy="1380535"/>
      </dsp:txXfrm>
    </dsp:sp>
    <dsp:sp modelId="{87F5F0F8-ACF5-44E1-A28F-76AB61482AB9}">
      <dsp:nvSpPr>
        <dsp:cNvPr id="0" name=""/>
        <dsp:cNvSpPr/>
      </dsp:nvSpPr>
      <dsp:spPr>
        <a:xfrm>
          <a:off x="0" y="2010896"/>
          <a:ext cx="4181256" cy="1912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Clr>
              <a:srgbClr val="FFFFFF"/>
            </a:buClr>
            <a:buFont typeface="+mj-lt"/>
            <a:buNone/>
          </a:pPr>
          <a:r>
            <a:rPr lang="fi-FI" sz="3900" kern="1200" dirty="0">
              <a:solidFill>
                <a:srgbClr val="FFFFFF"/>
              </a:solidFill>
            </a:rPr>
            <a:t>Yhteisöjen vahvistaminen</a:t>
          </a:r>
          <a:endParaRPr lang="en-FI" sz="3900" kern="1200" dirty="0"/>
        </a:p>
      </dsp:txBody>
      <dsp:txXfrm>
        <a:off x="93355" y="2104251"/>
        <a:ext cx="3994546" cy="1725669"/>
      </dsp:txXfrm>
    </dsp:sp>
    <dsp:sp modelId="{E4231D07-D4F4-48E1-A126-1EF6AB468BEC}">
      <dsp:nvSpPr>
        <dsp:cNvPr id="0" name=""/>
        <dsp:cNvSpPr/>
      </dsp:nvSpPr>
      <dsp:spPr>
        <a:xfrm rot="5400000">
          <a:off x="7132976" y="1258412"/>
          <a:ext cx="1529903" cy="74333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lr>
              <a:srgbClr val="FFFFFF"/>
            </a:buClr>
            <a:buChar char="•"/>
          </a:pPr>
          <a:r>
            <a:rPr lang="fi-FI" sz="2000" kern="1200" dirty="0">
              <a:solidFill>
                <a:schemeClr val="tx1"/>
              </a:solidFill>
            </a:rPr>
            <a:t>Koulutuksen ja tiedon lisääminen</a:t>
          </a:r>
          <a:endParaRPr lang="en-FI" sz="2000" kern="1200" dirty="0">
            <a:solidFill>
              <a:schemeClr val="tx1"/>
            </a:solidFill>
          </a:endParaRPr>
        </a:p>
        <a:p>
          <a:pPr marL="228600" lvl="1" indent="-228600" algn="l" defTabSz="889000">
            <a:lnSpc>
              <a:spcPct val="90000"/>
            </a:lnSpc>
            <a:spcBef>
              <a:spcPct val="0"/>
            </a:spcBef>
            <a:spcAft>
              <a:spcPct val="15000"/>
            </a:spcAft>
            <a:buClr>
              <a:srgbClr val="FFFFFF"/>
            </a:buClr>
            <a:buChar char="•"/>
          </a:pPr>
          <a:r>
            <a:rPr lang="fi-FI" sz="2000" kern="1200" dirty="0">
              <a:solidFill>
                <a:schemeClr val="tx1"/>
              </a:solidFill>
            </a:rPr>
            <a:t>Alueellisen eriarvoisuuden vähentäminen</a:t>
          </a:r>
          <a:endParaRPr lang="en-FI" sz="2000" kern="1200" dirty="0">
            <a:solidFill>
              <a:schemeClr val="tx1"/>
            </a:solidFill>
          </a:endParaRPr>
        </a:p>
        <a:p>
          <a:pPr marL="228600" lvl="1" indent="-228600" algn="l" defTabSz="889000">
            <a:lnSpc>
              <a:spcPct val="90000"/>
            </a:lnSpc>
            <a:spcBef>
              <a:spcPct val="0"/>
            </a:spcBef>
            <a:spcAft>
              <a:spcPct val="15000"/>
            </a:spcAft>
            <a:buClr>
              <a:srgbClr val="FFFFFF"/>
            </a:buClr>
            <a:buChar char="•"/>
          </a:pPr>
          <a:r>
            <a:rPr lang="fi-FI" sz="2000" kern="1200" dirty="0">
              <a:solidFill>
                <a:schemeClr val="tx1"/>
              </a:solidFill>
            </a:rPr>
            <a:t> Saavutettavat palvelut</a:t>
          </a:r>
          <a:endParaRPr lang="en-FI" sz="2000" kern="1200" dirty="0">
            <a:solidFill>
              <a:schemeClr val="tx1"/>
            </a:solidFill>
          </a:endParaRPr>
        </a:p>
        <a:p>
          <a:pPr marL="228600" lvl="1" indent="-228600" algn="l" defTabSz="889000">
            <a:lnSpc>
              <a:spcPct val="90000"/>
            </a:lnSpc>
            <a:spcBef>
              <a:spcPct val="0"/>
            </a:spcBef>
            <a:spcAft>
              <a:spcPct val="15000"/>
            </a:spcAft>
            <a:buClr>
              <a:srgbClr val="FFFFFF"/>
            </a:buClr>
            <a:buChar char="•"/>
          </a:pPr>
          <a:r>
            <a:rPr lang="fi-FI" sz="2000" kern="1200" dirty="0">
              <a:solidFill>
                <a:schemeClr val="tx1"/>
              </a:solidFill>
            </a:rPr>
            <a:t>Mielenterveyslainsäädännön ja politiikan kehittäminen</a:t>
          </a:r>
          <a:endParaRPr lang="en-FI" sz="2000" kern="1200" dirty="0">
            <a:solidFill>
              <a:schemeClr val="tx1"/>
            </a:solidFill>
          </a:endParaRPr>
        </a:p>
      </dsp:txBody>
      <dsp:txXfrm rot="-5400000">
        <a:off x="4181256" y="4284816"/>
        <a:ext cx="7358660" cy="1380535"/>
      </dsp:txXfrm>
    </dsp:sp>
    <dsp:sp modelId="{C33CCAA3-8C48-4280-AD56-A240A7D2DC85}">
      <dsp:nvSpPr>
        <dsp:cNvPr id="0" name=""/>
        <dsp:cNvSpPr/>
      </dsp:nvSpPr>
      <dsp:spPr>
        <a:xfrm>
          <a:off x="0" y="4018894"/>
          <a:ext cx="4181256" cy="1912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Clr>
              <a:srgbClr val="FFFFFF"/>
            </a:buClr>
            <a:buNone/>
          </a:pPr>
          <a:r>
            <a:rPr lang="fi-FI" sz="3900" kern="1200" dirty="0">
              <a:solidFill>
                <a:srgbClr val="FFFFFF"/>
              </a:solidFill>
            </a:rPr>
            <a:t>Yhteiskunnalliset parannukset</a:t>
          </a:r>
          <a:endParaRPr lang="en-FI" sz="3900" kern="1200" dirty="0"/>
        </a:p>
      </dsp:txBody>
      <dsp:txXfrm>
        <a:off x="93355" y="4112249"/>
        <a:ext cx="3994546" cy="1725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73FC5-5075-4693-A2B1-0667C2B03EF5}">
      <dsp:nvSpPr>
        <dsp:cNvPr id="0" name=""/>
        <dsp:cNvSpPr/>
      </dsp:nvSpPr>
      <dsp:spPr>
        <a:xfrm>
          <a:off x="0" y="419064"/>
          <a:ext cx="8092736"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fi-FI" sz="4100" b="0" i="0" kern="1200" dirty="0"/>
            <a:t>Toimijuus (autonomia)</a:t>
          </a:r>
          <a:endParaRPr lang="en-US" sz="4100" kern="1200" dirty="0"/>
        </a:p>
      </dsp:txBody>
      <dsp:txXfrm>
        <a:off x="48005" y="467069"/>
        <a:ext cx="7996726" cy="887374"/>
      </dsp:txXfrm>
    </dsp:sp>
    <dsp:sp modelId="{FEBDB3CA-62D4-471D-8582-4A6F929CED4E}">
      <dsp:nvSpPr>
        <dsp:cNvPr id="0" name=""/>
        <dsp:cNvSpPr/>
      </dsp:nvSpPr>
      <dsp:spPr>
        <a:xfrm>
          <a:off x="0" y="1520529"/>
          <a:ext cx="8092736"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fi-FI" sz="4100" b="0" i="0" kern="1200" dirty="0"/>
            <a:t>Osallisuus ja yhteenkuuluvuus</a:t>
          </a:r>
          <a:endParaRPr lang="en-US" sz="4100" kern="1200" dirty="0"/>
        </a:p>
      </dsp:txBody>
      <dsp:txXfrm>
        <a:off x="48005" y="1568534"/>
        <a:ext cx="7996726" cy="887374"/>
      </dsp:txXfrm>
    </dsp:sp>
    <dsp:sp modelId="{6E0AEEF0-BCD7-4814-B422-73F2E08AFB7C}">
      <dsp:nvSpPr>
        <dsp:cNvPr id="0" name=""/>
        <dsp:cNvSpPr/>
      </dsp:nvSpPr>
      <dsp:spPr>
        <a:xfrm>
          <a:off x="0" y="2621994"/>
          <a:ext cx="8092736"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fi-FI" sz="4100" b="0" i="0" kern="1200" dirty="0"/>
            <a:t>Pärjäävyys (</a:t>
          </a:r>
          <a:r>
            <a:rPr lang="fi-FI" sz="4100" b="0" i="0" kern="1200" dirty="0" err="1"/>
            <a:t>resilienssi</a:t>
          </a:r>
          <a:r>
            <a:rPr lang="fi-FI" sz="4100" b="0" i="0" kern="1200" dirty="0"/>
            <a:t>, kompetenssi)</a:t>
          </a:r>
          <a:endParaRPr lang="en-US" sz="4100" kern="1200" dirty="0"/>
        </a:p>
      </dsp:txBody>
      <dsp:txXfrm>
        <a:off x="48005" y="2669999"/>
        <a:ext cx="7996726" cy="887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BC3FF-4E32-4F3D-BBB0-089412E74FE2}">
      <dsp:nvSpPr>
        <dsp:cNvPr id="0" name=""/>
        <dsp:cNvSpPr/>
      </dsp:nvSpPr>
      <dsp:spPr>
        <a:xfrm>
          <a:off x="43871" y="41786"/>
          <a:ext cx="7287674" cy="1080877"/>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i-FI" sz="2800" kern="1200" dirty="0"/>
            <a:t>Johdon tuki hyvinvoinnin edistämiselle</a:t>
          </a:r>
          <a:endParaRPr lang="en-FI" sz="2800" kern="1200" dirty="0"/>
        </a:p>
      </dsp:txBody>
      <dsp:txXfrm>
        <a:off x="75529" y="73444"/>
        <a:ext cx="5994860" cy="1017561"/>
      </dsp:txXfrm>
    </dsp:sp>
    <dsp:sp modelId="{F7A7E442-B638-427A-8CAF-4CF287C0353D}">
      <dsp:nvSpPr>
        <dsp:cNvPr id="0" name=""/>
        <dsp:cNvSpPr/>
      </dsp:nvSpPr>
      <dsp:spPr>
        <a:xfrm>
          <a:off x="544209" y="1230998"/>
          <a:ext cx="7287674" cy="1080877"/>
        </a:xfrm>
        <a:prstGeom prst="roundRect">
          <a:avLst>
            <a:gd name="adj" fmla="val 10000"/>
          </a:avLst>
        </a:prstGeom>
        <a:solidFill>
          <a:schemeClr val="accent1">
            <a:shade val="50000"/>
            <a:hueOff val="-234898"/>
            <a:satOff val="-19342"/>
            <a:lumOff val="20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i-FI" sz="2800" kern="1200" dirty="0"/>
            <a:t>Kunnan missio ja visio mielen hyvinvoinnin edistämiseksi</a:t>
          </a:r>
          <a:endParaRPr lang="en-FI" sz="2800" kern="1200" dirty="0"/>
        </a:p>
      </dsp:txBody>
      <dsp:txXfrm>
        <a:off x="575867" y="1262656"/>
        <a:ext cx="5977578" cy="1017561"/>
      </dsp:txXfrm>
    </dsp:sp>
    <dsp:sp modelId="{4E34A45F-31CD-47E1-9F0A-8DCB8FE011D5}">
      <dsp:nvSpPr>
        <dsp:cNvPr id="0" name=""/>
        <dsp:cNvSpPr/>
      </dsp:nvSpPr>
      <dsp:spPr>
        <a:xfrm>
          <a:off x="1088418" y="2461997"/>
          <a:ext cx="7287674" cy="1080877"/>
        </a:xfrm>
        <a:prstGeom prst="roundRect">
          <a:avLst>
            <a:gd name="adj" fmla="val 10000"/>
          </a:avLst>
        </a:prstGeom>
        <a:solidFill>
          <a:schemeClr val="accent1">
            <a:shade val="50000"/>
            <a:hueOff val="-469797"/>
            <a:satOff val="-38684"/>
            <a:lumOff val="40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i-FI" sz="2800" kern="1200" dirty="0"/>
            <a:t>Tieto: Toimialakohtaiset ilmiöt mielenterveyden edistämiseksi </a:t>
          </a:r>
          <a:endParaRPr lang="en-FI" sz="2800" kern="1200" dirty="0"/>
        </a:p>
      </dsp:txBody>
      <dsp:txXfrm>
        <a:off x="1120076" y="2493655"/>
        <a:ext cx="5977578" cy="1017561"/>
      </dsp:txXfrm>
    </dsp:sp>
    <dsp:sp modelId="{3DFF84D4-096D-4CF5-BF67-766BF02E160B}">
      <dsp:nvSpPr>
        <dsp:cNvPr id="0" name=""/>
        <dsp:cNvSpPr/>
      </dsp:nvSpPr>
      <dsp:spPr>
        <a:xfrm>
          <a:off x="1632628" y="3692996"/>
          <a:ext cx="7287674" cy="1080877"/>
        </a:xfrm>
        <a:prstGeom prst="roundRect">
          <a:avLst>
            <a:gd name="adj" fmla="val 10000"/>
          </a:avLst>
        </a:prstGeom>
        <a:solidFill>
          <a:schemeClr val="accent1">
            <a:shade val="50000"/>
            <a:hueOff val="-469797"/>
            <a:satOff val="-38684"/>
            <a:lumOff val="40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i-FI" sz="2800" kern="1200" dirty="0"/>
            <a:t>Tarkistuslistasta tarpeet toimenpiteiksi suunnitelmaan, yhdyspintamallinnus</a:t>
          </a:r>
          <a:endParaRPr lang="en-FI" sz="2800" kern="1200" dirty="0"/>
        </a:p>
      </dsp:txBody>
      <dsp:txXfrm>
        <a:off x="1664286" y="3724654"/>
        <a:ext cx="5977578" cy="1017561"/>
      </dsp:txXfrm>
    </dsp:sp>
    <dsp:sp modelId="{5BE40C10-32D0-4874-A8C5-00CF95C976B7}">
      <dsp:nvSpPr>
        <dsp:cNvPr id="0" name=""/>
        <dsp:cNvSpPr/>
      </dsp:nvSpPr>
      <dsp:spPr>
        <a:xfrm>
          <a:off x="2176837" y="4923995"/>
          <a:ext cx="7287674" cy="1080877"/>
        </a:xfrm>
        <a:prstGeom prst="roundRect">
          <a:avLst>
            <a:gd name="adj" fmla="val 10000"/>
          </a:avLst>
        </a:prstGeom>
        <a:solidFill>
          <a:schemeClr val="accent1">
            <a:shade val="50000"/>
            <a:hueOff val="-234898"/>
            <a:satOff val="-19342"/>
            <a:lumOff val="20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i-FI" sz="2800" kern="1200" dirty="0"/>
            <a:t>Jatkuva seuranta, arviointi ja kehittäminen, juurrutus, viestintä</a:t>
          </a:r>
          <a:endParaRPr lang="en-FI" sz="2800" kern="1200" dirty="0"/>
        </a:p>
      </dsp:txBody>
      <dsp:txXfrm>
        <a:off x="2208495" y="4955653"/>
        <a:ext cx="5977578" cy="1017561"/>
      </dsp:txXfrm>
    </dsp:sp>
    <dsp:sp modelId="{31788EB4-1607-4130-962E-9C4B91886A65}">
      <dsp:nvSpPr>
        <dsp:cNvPr id="0" name=""/>
        <dsp:cNvSpPr/>
      </dsp:nvSpPr>
      <dsp:spPr>
        <a:xfrm>
          <a:off x="6585104" y="789640"/>
          <a:ext cx="702570" cy="702570"/>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FI" sz="3200" kern="1200"/>
        </a:p>
      </dsp:txBody>
      <dsp:txXfrm>
        <a:off x="6743182" y="789640"/>
        <a:ext cx="386414" cy="528684"/>
      </dsp:txXfrm>
    </dsp:sp>
    <dsp:sp modelId="{BB9A60E0-5058-4825-81F6-9861D4CE6E6C}">
      <dsp:nvSpPr>
        <dsp:cNvPr id="0" name=""/>
        <dsp:cNvSpPr/>
      </dsp:nvSpPr>
      <dsp:spPr>
        <a:xfrm>
          <a:off x="7129313" y="2020639"/>
          <a:ext cx="702570" cy="702570"/>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FI" sz="3200" kern="1200"/>
        </a:p>
      </dsp:txBody>
      <dsp:txXfrm>
        <a:off x="7287391" y="2020639"/>
        <a:ext cx="386414" cy="528684"/>
      </dsp:txXfrm>
    </dsp:sp>
    <dsp:sp modelId="{4774D32E-4448-48D3-B2DC-F04A43921864}">
      <dsp:nvSpPr>
        <dsp:cNvPr id="0" name=""/>
        <dsp:cNvSpPr/>
      </dsp:nvSpPr>
      <dsp:spPr>
        <a:xfrm>
          <a:off x="7673522" y="3233624"/>
          <a:ext cx="702570" cy="702570"/>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FI" sz="3200" kern="1200"/>
        </a:p>
      </dsp:txBody>
      <dsp:txXfrm>
        <a:off x="7831600" y="3233624"/>
        <a:ext cx="386414" cy="528684"/>
      </dsp:txXfrm>
    </dsp:sp>
    <dsp:sp modelId="{E1BD0DBD-FE04-4F92-BFDB-BEE894966F4A}">
      <dsp:nvSpPr>
        <dsp:cNvPr id="0" name=""/>
        <dsp:cNvSpPr/>
      </dsp:nvSpPr>
      <dsp:spPr>
        <a:xfrm>
          <a:off x="8217732" y="4476632"/>
          <a:ext cx="702570" cy="702570"/>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FI" sz="3200" kern="1200"/>
        </a:p>
      </dsp:txBody>
      <dsp:txXfrm>
        <a:off x="8375810" y="4476632"/>
        <a:ext cx="386414" cy="5286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F8BA40-B262-784F-830B-10E792220A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a:extLst>
              <a:ext uri="{FF2B5EF4-FFF2-40B4-BE49-F238E27FC236}">
                <a16:creationId xmlns:a16="http://schemas.microsoft.com/office/drawing/2014/main" id="{10E6F4DD-59C7-184C-9591-EF61B38C64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49279-E5B4-BC46-BF04-6CAAB81ADADC}" type="datetimeFigureOut">
              <a:rPr lang="en-FI" smtClean="0"/>
              <a:t>08/04/2023</a:t>
            </a:fld>
            <a:endParaRPr lang="en-FI"/>
          </a:p>
        </p:txBody>
      </p:sp>
      <p:sp>
        <p:nvSpPr>
          <p:cNvPr id="4" name="Footer Placeholder 3">
            <a:extLst>
              <a:ext uri="{FF2B5EF4-FFF2-40B4-BE49-F238E27FC236}">
                <a16:creationId xmlns:a16="http://schemas.microsoft.com/office/drawing/2014/main" id="{F570C340-A3F5-874E-B98B-D471AF8995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11CB11AB-8B27-AE4D-BC40-D4BED014E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153D32-E836-5F43-A37F-623C6CFAEA89}" type="slidenum">
              <a:rPr lang="en-FI" smtClean="0"/>
              <a:t>‹#›</a:t>
            </a:fld>
            <a:endParaRPr lang="en-FI"/>
          </a:p>
        </p:txBody>
      </p:sp>
    </p:spTree>
    <p:extLst>
      <p:ext uri="{BB962C8B-B14F-4D97-AF65-F5344CB8AC3E}">
        <p14:creationId xmlns:p14="http://schemas.microsoft.com/office/powerpoint/2010/main" val="1687933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B190B-EB08-0544-8786-F3CA777B517C}" type="datetimeFigureOut">
              <a:rPr lang="en-FI" smtClean="0"/>
              <a:t>08/04/2023</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33224-F3B8-2040-9DCB-49891AD1DAB5}" type="slidenum">
              <a:rPr lang="en-FI" smtClean="0"/>
              <a:t>‹#›</a:t>
            </a:fld>
            <a:endParaRPr lang="en-FI"/>
          </a:p>
        </p:txBody>
      </p:sp>
    </p:spTree>
    <p:extLst>
      <p:ext uri="{BB962C8B-B14F-4D97-AF65-F5344CB8AC3E}">
        <p14:creationId xmlns:p14="http://schemas.microsoft.com/office/powerpoint/2010/main" val="166009710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9C33224-F3B8-2040-9DCB-49891AD1DAB5}" type="slidenum">
              <a:rPr lang="en-FI" smtClean="0"/>
              <a:t>3</a:t>
            </a:fld>
            <a:endParaRPr lang="en-FI"/>
          </a:p>
        </p:txBody>
      </p:sp>
    </p:spTree>
    <p:extLst>
      <p:ext uri="{BB962C8B-B14F-4D97-AF65-F5344CB8AC3E}">
        <p14:creationId xmlns:p14="http://schemas.microsoft.com/office/powerpoint/2010/main" val="123907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i-FI" sz="1200" b="0" i="0" dirty="0">
                <a:effectLst/>
              </a:rPr>
              <a:t>Lisäksi: </a:t>
            </a:r>
            <a:r>
              <a:rPr lang="en-US" dirty="0" err="1"/>
              <a:t>Terveiden</a:t>
            </a:r>
            <a:r>
              <a:rPr lang="en-US" dirty="0"/>
              <a:t> </a:t>
            </a:r>
            <a:r>
              <a:rPr lang="en-US" dirty="0" err="1"/>
              <a:t>elintapojen</a:t>
            </a:r>
            <a:r>
              <a:rPr lang="en-US" dirty="0"/>
              <a:t> </a:t>
            </a:r>
            <a:r>
              <a:rPr lang="en-US" dirty="0" err="1"/>
              <a:t>edistäminen</a:t>
            </a:r>
            <a:r>
              <a:rPr lang="en-US" dirty="0"/>
              <a:t>, </a:t>
            </a:r>
            <a:r>
              <a:rPr lang="en-US" dirty="0" err="1"/>
              <a:t>Saavutettavat</a:t>
            </a:r>
            <a:r>
              <a:rPr lang="en-US" dirty="0"/>
              <a:t> </a:t>
            </a:r>
            <a:r>
              <a:rPr lang="en-US" dirty="0" err="1"/>
              <a:t>palvelut</a:t>
            </a:r>
            <a:r>
              <a:rPr lang="en-US" dirty="0"/>
              <a:t>, </a:t>
            </a:r>
            <a:r>
              <a:rPr lang="fi-FI" dirty="0"/>
              <a:t>Yhteisöllisyyteen ja osallisuuteen panostaminen, Koulutus- ja urapolkujen helpottaminen, Oikea-aikaisen tuen tarjoaminen</a:t>
            </a:r>
            <a:endParaRPr lang="en-FI"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FI"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FI"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FI"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FI" dirty="0"/>
          </a:p>
          <a:p>
            <a:r>
              <a:rPr lang="fi-FI" sz="1200" b="0" i="0" dirty="0">
                <a:effectLst/>
              </a:rPr>
              <a:t>Mielenterveyden edistämiseen limittyy myös häiriöiden ehkäisy. Mielenterveyden häiriöiden ehkäisyllä pyritään vähentämään tai poistamaan sekä yksilön että yhteisöjen mielenterveyttä vaarantavia tekijöitä ja rakenteita. </a:t>
            </a:r>
            <a:r>
              <a:rPr lang="fi-FI" sz="1200" b="0" i="0" kern="1200" dirty="0">
                <a:solidFill>
                  <a:schemeClr val="tx1"/>
                </a:solidFill>
                <a:effectLst/>
                <a:latin typeface="+mn-lt"/>
                <a:ea typeface="+mn-ea"/>
                <a:cs typeface="+mn-cs"/>
              </a:rPr>
              <a:t>Tarjota matalan kynnyksen palveluita mielenterveysongelmiin. Kunnan tulee tarjota helppoja ja nopeita tapoja päästä ammattilaisten puheille, kuten psykologeille ja psykiatreille. Tällaisia palveluita voivat olla esimerkiksi </a:t>
            </a:r>
            <a:r>
              <a:rPr lang="fi-FI" sz="1200" b="0" i="0" kern="1200" dirty="0" err="1">
                <a:solidFill>
                  <a:schemeClr val="tx1"/>
                </a:solidFill>
                <a:effectLst/>
                <a:latin typeface="+mn-lt"/>
                <a:ea typeface="+mn-ea"/>
                <a:cs typeface="+mn-cs"/>
              </a:rPr>
              <a:t>chat</a:t>
            </a:r>
            <a:r>
              <a:rPr lang="fi-FI" sz="1200" b="0" i="0" kern="1200" dirty="0">
                <a:solidFill>
                  <a:schemeClr val="tx1"/>
                </a:solidFill>
                <a:effectLst/>
                <a:latin typeface="+mn-lt"/>
                <a:ea typeface="+mn-ea"/>
                <a:cs typeface="+mn-cs"/>
              </a:rPr>
              <a:t>-palvelut, puhelinlinjat ja kävelyvastaanotot.</a:t>
            </a:r>
          </a:p>
          <a:p>
            <a:r>
              <a:rPr lang="fi-FI" sz="1200" b="0" i="0" kern="1200" dirty="0">
                <a:solidFill>
                  <a:schemeClr val="tx1"/>
                </a:solidFill>
                <a:effectLst/>
                <a:latin typeface="+mn-lt"/>
                <a:ea typeface="+mn-ea"/>
                <a:cs typeface="+mn-cs"/>
              </a:rPr>
              <a:t>Edistää terveitä elämäntapoja. Kunta voi järjestää terveysliikuntaa, kampanjoita ravitsemuksesta ja tupakoimattomuudesta, ja tarjota erilaisia terveyskursseja. Myös luonnossa liikkuminen ja yhteisöllisten tapahtumien järjestäminen voivat olla tärkeitä mielen hyvinvoinnin kannalta.</a:t>
            </a:r>
          </a:p>
          <a:p>
            <a:r>
              <a:rPr lang="fi-FI" sz="1200" b="0" i="0" kern="1200" dirty="0">
                <a:solidFill>
                  <a:schemeClr val="tx1"/>
                </a:solidFill>
                <a:effectLst/>
                <a:latin typeface="+mn-lt"/>
                <a:ea typeface="+mn-ea"/>
                <a:cs typeface="+mn-cs"/>
              </a:rPr>
              <a:t>Kouluttaa henkilökuntaa tunnistamaan mielenterveysongelmia ja tarjoamaan tukea. Kunnan eri toimialojen henkilöstön, kuten opettajien, sosiaalityöntekijöiden ja terveyskeskuksen työntekijöiden, tulee olla tietoisia mielenterveysongelmista ja osata tarjota tukea asianmukaisesti.</a:t>
            </a:r>
          </a:p>
          <a:p>
            <a:r>
              <a:rPr lang="fi-FI" sz="1200" b="0" i="0" kern="1200" dirty="0">
                <a:solidFill>
                  <a:schemeClr val="tx1"/>
                </a:solidFill>
                <a:effectLst/>
                <a:latin typeface="+mn-lt"/>
                <a:ea typeface="+mn-ea"/>
                <a:cs typeface="+mn-cs"/>
              </a:rPr>
              <a:t>Tarjota vertaistukea. Kunta voi tukea erilaisia vertaisryhmiä, joissa ihmiset voivat jakaa kokemuksiaan ja tukea toisiaan. Tällaisia ryhmiä voivat olla esimerkiksi mielenterveys- ja päihdeongelmaisille tarkoitetut ryhmät, ikäihmisten tapaamispaikat ja harrastuskerhot.</a:t>
            </a:r>
          </a:p>
          <a:p>
            <a:r>
              <a:rPr lang="fi-FI" sz="1200" b="0" i="0" kern="1200" dirty="0">
                <a:solidFill>
                  <a:schemeClr val="tx1"/>
                </a:solidFill>
                <a:effectLst/>
                <a:latin typeface="+mn-lt"/>
                <a:ea typeface="+mn-ea"/>
                <a:cs typeface="+mn-cs"/>
              </a:rPr>
              <a:t>Huomioida mielen hyvinvointi kaikessa päätöksenteossa. Kunta voi huomioida mielen hyvinvoinnin kaikessa päätöksenteossa, esimerkiksi kaavoituksessa, koulutuksessa ja sosiaalipalveluissa. Tärkeää on myös avoimuus ja yhteistyö eri toimijoiden välillä, jotta mielen hyvinvoinnin edistäminen olisi mahdollisimman kokonaisvaltaista.</a:t>
            </a:r>
          </a:p>
          <a:p>
            <a:endParaRPr lang="fi-FI" dirty="0"/>
          </a:p>
        </p:txBody>
      </p:sp>
      <p:sp>
        <p:nvSpPr>
          <p:cNvPr id="4" name="Dian numeron paikkamerkki 3"/>
          <p:cNvSpPr>
            <a:spLocks noGrp="1"/>
          </p:cNvSpPr>
          <p:nvPr>
            <p:ph type="sldNum" sz="quarter" idx="5"/>
          </p:nvPr>
        </p:nvSpPr>
        <p:spPr/>
        <p:txBody>
          <a:bodyPr/>
          <a:lstStyle/>
          <a:p>
            <a:fld id="{19C33224-F3B8-2040-9DCB-49891AD1DAB5}" type="slidenum">
              <a:rPr lang="en-FI" smtClean="0"/>
              <a:t>4</a:t>
            </a:fld>
            <a:endParaRPr lang="en-FI"/>
          </a:p>
        </p:txBody>
      </p:sp>
    </p:spTree>
    <p:extLst>
      <p:ext uri="{BB962C8B-B14F-4D97-AF65-F5344CB8AC3E}">
        <p14:creationId xmlns:p14="http://schemas.microsoft.com/office/powerpoint/2010/main" val="351297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Kokonaisvaltainen lähestymistapa: Hyvä yhdyspintamalli ottaa huomioon mielenterveyden edistämisen kaikilla elämänalueilla ja kattaa eri ikäryhmät. Se keskittyy ennaltaehkäiseviin toimenpiteisiin, varhaiseen tunnistamiseen ja varhaiseen puuttumiseen sekä tarvittaessa pitkäaikaiseen hoitoon.</a:t>
            </a:r>
          </a:p>
          <a:p>
            <a:r>
              <a:rPr lang="fi-FI" sz="1200" b="0" i="0" kern="1200" dirty="0">
                <a:solidFill>
                  <a:schemeClr val="tx1"/>
                </a:solidFill>
                <a:effectLst/>
                <a:latin typeface="+mn-lt"/>
                <a:ea typeface="+mn-ea"/>
                <a:cs typeface="+mn-cs"/>
              </a:rPr>
              <a:t>Monialainen yhteistyö: Mallissa eri toimialojen, kuten terveydenhuollon, sosiaalitoimen, koulutuksen, nuorisotyön, liikunnan ja kulttuurin, edustajat tekevät yhteistyötä mielenterveyden edistämiseksi. Tämä mahdollistaa kokonaisvaltaisen lähestymistavan ja eri toimijoiden osaamisen hyödyntämisen.</a:t>
            </a:r>
          </a:p>
          <a:p>
            <a:r>
              <a:rPr lang="fi-FI" sz="1200" b="0" i="0" kern="1200" dirty="0">
                <a:solidFill>
                  <a:schemeClr val="tx1"/>
                </a:solidFill>
                <a:effectLst/>
                <a:latin typeface="+mn-lt"/>
                <a:ea typeface="+mn-ea"/>
                <a:cs typeface="+mn-cs"/>
              </a:rPr>
              <a:t>Selkeä koordinaatio: Mallissa on selkeästi nimetty vastuuhenkilö tai -organisaatio, joka koordinoi eri toimijoiden välistä yhteistyötä ja toimenpiteitä. Koordinaattorin tehtävänä on varmistaa tiedonkulku, resurssien oikea kohdentaminen ja yhteisten tavoitteiden saavuttaminen.</a:t>
            </a:r>
          </a:p>
          <a:p>
            <a:r>
              <a:rPr lang="fi-FI" sz="1200" b="0" i="0" kern="1200" dirty="0">
                <a:solidFill>
                  <a:schemeClr val="tx1"/>
                </a:solidFill>
                <a:effectLst/>
                <a:latin typeface="+mn-lt"/>
                <a:ea typeface="+mn-ea"/>
                <a:cs typeface="+mn-cs"/>
              </a:rPr>
              <a:t>Tiedon jakaminen ja koulutus: Hyvä yhdyspintamalli perustuu tiedon jakamiseen ja koulutukseen eri toimijoiden kesken. Se tarjoaa mahdollisuuksia ammatilliseen kehittymiseen ja tiedon päivittämiseen mielenterveyden edistämisen alalla.</a:t>
            </a:r>
          </a:p>
          <a:p>
            <a:r>
              <a:rPr lang="fi-FI" sz="1200" b="0" i="0" kern="1200" dirty="0">
                <a:solidFill>
                  <a:schemeClr val="tx1"/>
                </a:solidFill>
                <a:effectLst/>
                <a:latin typeface="+mn-lt"/>
                <a:ea typeface="+mn-ea"/>
                <a:cs typeface="+mn-cs"/>
              </a:rPr>
              <a:t>Asiakaslähtöisyys ja osallisuus: Mallissa korostetaan asiakkaan näkökulmaa ja osallisuutta. Asiakkaat, heidän perheensä ja vertaistukiryhmät osallistuvat suunnitteluun, päätöksentekoon ja palveluiden kehittämiseen. Tämä mahdollistaa palveluiden paremman vastaavuuden asiakkaiden tarpeisiin.</a:t>
            </a:r>
          </a:p>
          <a:p>
            <a:r>
              <a:rPr lang="fi-FI" sz="1200" b="0" i="0" kern="1200" dirty="0">
                <a:solidFill>
                  <a:schemeClr val="tx1"/>
                </a:solidFill>
                <a:effectLst/>
                <a:latin typeface="+mn-lt"/>
                <a:ea typeface="+mn-ea"/>
                <a:cs typeface="+mn-cs"/>
              </a:rPr>
              <a:t>Seuranta ja arviointi: Mallissa on mekanismi seurannalle ja arvioinnille, jotta voidaan mitata mielenterveyden edistämisen toimenpiteiden vaikuttavuutta ja tarvittaessa tehdä muutoksia. Tämä auttaa parantamaan käytäntöjä ja varmistamaan, että tavoitteet saavutetaan.</a:t>
            </a:r>
          </a:p>
          <a:p>
            <a:r>
              <a:rPr lang="fi-FI" sz="1200" b="0" i="0" kern="1200" dirty="0">
                <a:solidFill>
                  <a:schemeClr val="tx1"/>
                </a:solidFill>
                <a:effectLst/>
                <a:latin typeface="+mn-lt"/>
                <a:ea typeface="+mn-ea"/>
                <a:cs typeface="+mn-cs"/>
              </a:rPr>
              <a:t>On tärkeää huomata, että yhdyspintamallin tulee olla joustava ja sovellettava erilaisten kuntien tarpeisiin.</a:t>
            </a:r>
          </a:p>
          <a:p>
            <a:endParaRPr lang="en-FI" dirty="0"/>
          </a:p>
        </p:txBody>
      </p:sp>
      <p:sp>
        <p:nvSpPr>
          <p:cNvPr id="4" name="Dian numeron paikkamerkki 3"/>
          <p:cNvSpPr>
            <a:spLocks noGrp="1"/>
          </p:cNvSpPr>
          <p:nvPr>
            <p:ph type="sldNum" sz="quarter" idx="5"/>
          </p:nvPr>
        </p:nvSpPr>
        <p:spPr/>
        <p:txBody>
          <a:bodyPr/>
          <a:lstStyle/>
          <a:p>
            <a:fld id="{19C33224-F3B8-2040-9DCB-49891AD1DAB5}" type="slidenum">
              <a:rPr lang="en-FI" smtClean="0"/>
              <a:t>10</a:t>
            </a:fld>
            <a:endParaRPr lang="en-FI"/>
          </a:p>
        </p:txBody>
      </p:sp>
    </p:spTree>
    <p:extLst>
      <p:ext uri="{BB962C8B-B14F-4D97-AF65-F5344CB8AC3E}">
        <p14:creationId xmlns:p14="http://schemas.microsoft.com/office/powerpoint/2010/main" val="354417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On tärkeää, että kunnan eri toimialat tekevät yhteistyötä mielenterveyden edistämisessä. Yhteistyön avulla voidaan tarjota kokonaisvaltaista tukea, välttää päällekkäisyyksiä ja varmistaa, että mielenterveysasiat otetaan huomioon kaikilla tasoilla kunnan toiminnassa.</a:t>
            </a:r>
            <a:endParaRPr lang="en-FI" dirty="0"/>
          </a:p>
        </p:txBody>
      </p:sp>
      <p:sp>
        <p:nvSpPr>
          <p:cNvPr id="4" name="Dian numeron paikkamerkki 3"/>
          <p:cNvSpPr>
            <a:spLocks noGrp="1"/>
          </p:cNvSpPr>
          <p:nvPr>
            <p:ph type="sldNum" sz="quarter" idx="5"/>
          </p:nvPr>
        </p:nvSpPr>
        <p:spPr/>
        <p:txBody>
          <a:bodyPr/>
          <a:lstStyle/>
          <a:p>
            <a:fld id="{19C33224-F3B8-2040-9DCB-49891AD1DAB5}" type="slidenum">
              <a:rPr lang="en-FI" smtClean="0"/>
              <a:t>11</a:t>
            </a:fld>
            <a:endParaRPr lang="en-FI"/>
          </a:p>
        </p:txBody>
      </p:sp>
    </p:spTree>
    <p:extLst>
      <p:ext uri="{BB962C8B-B14F-4D97-AF65-F5344CB8AC3E}">
        <p14:creationId xmlns:p14="http://schemas.microsoft.com/office/powerpoint/2010/main" val="3379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FI" dirty="0"/>
          </a:p>
        </p:txBody>
      </p:sp>
      <p:sp>
        <p:nvSpPr>
          <p:cNvPr id="4" name="Dian numeron paikkamerkki 3"/>
          <p:cNvSpPr>
            <a:spLocks noGrp="1"/>
          </p:cNvSpPr>
          <p:nvPr>
            <p:ph type="sldNum" sz="quarter" idx="5"/>
          </p:nvPr>
        </p:nvSpPr>
        <p:spPr/>
        <p:txBody>
          <a:bodyPr/>
          <a:lstStyle/>
          <a:p>
            <a:fld id="{19C33224-F3B8-2040-9DCB-49891AD1DAB5}" type="slidenum">
              <a:rPr lang="en-FI" smtClean="0"/>
              <a:t>12</a:t>
            </a:fld>
            <a:endParaRPr lang="en-FI"/>
          </a:p>
        </p:txBody>
      </p:sp>
    </p:spTree>
    <p:extLst>
      <p:ext uri="{BB962C8B-B14F-4D97-AF65-F5344CB8AC3E}">
        <p14:creationId xmlns:p14="http://schemas.microsoft.com/office/powerpoint/2010/main" val="369210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Ennaltaehkäisevät toimenpiteet: Kunnan hallinnon tehtäviin kuuluu myös ennaltaehkäisyn edistäminen mielenterveyden alueella. Tämä voi sisältää tiedotuskampanjoita, koulutusta ja tapahtumia, jotka lisäävät tietoisuutta mielenterveydestä ja sen edistämisestä. Kunta voi myös tukea mielenterveyden edistämiseen tähtääviä hankkeita ja aloitteita.</a:t>
            </a:r>
          </a:p>
          <a:p>
            <a:r>
              <a:rPr lang="fi-FI" sz="1200" b="0" i="0" kern="1200" dirty="0">
                <a:solidFill>
                  <a:schemeClr val="tx1"/>
                </a:solidFill>
                <a:effectLst/>
                <a:latin typeface="+mn-lt"/>
                <a:ea typeface="+mn-ea"/>
                <a:cs typeface="+mn-cs"/>
              </a:rPr>
              <a:t>Yhteistyö eri toimijoiden kanssa: Kunnan hallinnon tehtävänä on tehdä yhteistyötä eri toimijoiden kanssa mielenterveyden edistämiseksi. Tähän voi kuulua yhteistyötä terveydenhuollon, sosiaalipalveluiden, koulujen, järjestöjen ja muiden tahojen kanssa. Tavoitteena on luoda kokonaisvaltainen lähestymistapa mielenterveyden edistämiseksi ja tarjota monipuolisia palveluita asukkaille.</a:t>
            </a:r>
          </a:p>
          <a:p>
            <a:r>
              <a:rPr lang="fi-FI" sz="1200" b="0" i="0" kern="1200" dirty="0">
                <a:solidFill>
                  <a:schemeClr val="tx1"/>
                </a:solidFill>
                <a:effectLst/>
                <a:latin typeface="+mn-lt"/>
                <a:ea typeface="+mn-ea"/>
                <a:cs typeface="+mn-cs"/>
              </a:rPr>
              <a:t>Koulutus ja tiedottaminen: Kunnan hallinnon tehtävänä on tarjota koulutusta ja tiedotusta mielenterveydestä asukkaille ja ammattilaisille. Tämä voi sisältää esimerkiksi koulutuksia mielenterveyden ensiapuun, stressinhallintaan tai mielenterveyden häiriöiden tunnistamiseen. Kunnan tulee myös tiedottaa asukkaille saatavilla olevista mielenterveyspalveluista ja tarjota tietoa mielenterveyden edistämisestä.</a:t>
            </a:r>
          </a:p>
          <a:p>
            <a:r>
              <a:rPr lang="fi-FI" sz="1200" b="0" i="0" kern="1200" dirty="0">
                <a:solidFill>
                  <a:schemeClr val="tx1"/>
                </a:solidFill>
                <a:effectLst/>
                <a:latin typeface="+mn-lt"/>
                <a:ea typeface="+mn-ea"/>
                <a:cs typeface="+mn-cs"/>
              </a:rPr>
              <a:t>Fyysisen ympäristön ja palveluiden suunnittelu: Kunnan hallinnon tehtävänä on suunnitella fyysistä ympäristöä ja palveluita siten, että ne edistävät mielenterveyttä. Esimerkiksi viihtyisät ulkoilualueet, hyvin suunnitellut asuinalueet ja esteettömät liikuntamahdollisuudet voivat tukea asukkaiden hyvinvointia. Lisäksi kunnan tulee huolehtia siitä, että mielenterveyspalvelut ovat helposti saavutettavissa ja niiden saatavuus on riittävä.</a:t>
            </a:r>
          </a:p>
          <a:p>
            <a:r>
              <a:rPr lang="fi-FI" sz="1200" b="0" i="0" kern="1200" dirty="0">
                <a:solidFill>
                  <a:schemeClr val="tx1"/>
                </a:solidFill>
                <a:effectLst/>
                <a:latin typeface="+mn-lt"/>
                <a:ea typeface="+mn-ea"/>
                <a:cs typeface="+mn-cs"/>
              </a:rPr>
              <a:t>Nämä ovat joitakin esimerkkejä siitä, mitä kunnan hallinnon tehtäviin voi kuulua mielen hyvinvoinnin edistämisessä. Kuntien käytännöt ja toimenpiteet voivat kuitenkin vaihdella, joten on tärkeää tarkastella kunkin kunnan omaa toimintaa ja strategioita mielenterveyden edistämiseksi.</a:t>
            </a:r>
          </a:p>
          <a:p>
            <a:endParaRPr lang="en-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C33224-F3B8-2040-9DCB-49891AD1DAB5}"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60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Ennaltaehkäisevät toimenpiteet: Kunnan hallinnon tehtäviin kuuluu myös ennaltaehkäisyn edistäminen mielenterveyden alueella. Tämä voi sisältää tiedotuskampanjoita, koulutusta ja tapahtumia, jotka lisäävät tietoisuutta mielenterveydestä ja sen edistämisestä. Kunta voi myös tukea mielenterveyden edistämiseen tähtääviä hankkeita ja aloitteita.</a:t>
            </a:r>
          </a:p>
          <a:p>
            <a:r>
              <a:rPr lang="fi-FI" sz="1200" b="0" i="0" kern="1200" dirty="0">
                <a:solidFill>
                  <a:schemeClr val="tx1"/>
                </a:solidFill>
                <a:effectLst/>
                <a:latin typeface="+mn-lt"/>
                <a:ea typeface="+mn-ea"/>
                <a:cs typeface="+mn-cs"/>
              </a:rPr>
              <a:t>Yhteistyö eri toimijoiden kanssa: Kunnan hallinnon tehtävänä on tehdä yhteistyötä eri toimijoiden kanssa mielenterveyden edistämiseksi. Tähän voi kuulua yhteistyötä terveydenhuollon, sosiaalipalveluiden, koulujen, järjestöjen ja muiden tahojen kanssa. Tavoitteena on luoda kokonaisvaltainen lähestymistapa mielenterveyden edistämiseksi ja tarjota monipuolisia palveluita asukkaille.</a:t>
            </a:r>
          </a:p>
          <a:p>
            <a:r>
              <a:rPr lang="fi-FI" sz="1200" b="0" i="0" kern="1200" dirty="0">
                <a:solidFill>
                  <a:schemeClr val="tx1"/>
                </a:solidFill>
                <a:effectLst/>
                <a:latin typeface="+mn-lt"/>
                <a:ea typeface="+mn-ea"/>
                <a:cs typeface="+mn-cs"/>
              </a:rPr>
              <a:t>Koulutus ja tiedottaminen: Kunnan hallinnon tehtävänä on tarjota koulutusta ja tiedotusta mielenterveydestä asukkaille ja ammattilaisille. Tämä voi sisältää esimerkiksi koulutuksia mielenterveyden ensiapuun, stressinhallintaan tai mielenterveyden häiriöiden tunnistamiseen. Kunnan tulee myös tiedottaa asukkaille saatavilla olevista mielenterveyspalveluista ja tarjota tietoa mielenterveyden edistämisestä.</a:t>
            </a:r>
          </a:p>
          <a:p>
            <a:r>
              <a:rPr lang="fi-FI" sz="1200" b="0" i="0" kern="1200" dirty="0">
                <a:solidFill>
                  <a:schemeClr val="tx1"/>
                </a:solidFill>
                <a:effectLst/>
                <a:latin typeface="+mn-lt"/>
                <a:ea typeface="+mn-ea"/>
                <a:cs typeface="+mn-cs"/>
              </a:rPr>
              <a:t>Fyysisen ympäristön ja palveluiden suunnittelu: Kunnan hallinnon tehtävänä on suunnitella fyysistä ympäristöä ja palveluita siten, että ne edistävät mielenterveyttä. Esimerkiksi viihtyisät ulkoilualueet, hyvin suunnitellut asuinalueet ja esteettömät liikuntamahdollisuudet voivat tukea asukkaiden hyvinvointia. Lisäksi kunnan tulee huolehtia siitä, että mielenterveyspalvelut ovat helposti saavutettavissa ja niiden saatavuus on riittävä.</a:t>
            </a:r>
          </a:p>
          <a:p>
            <a:r>
              <a:rPr lang="fi-FI" sz="1200" b="0" i="0" kern="1200" dirty="0">
                <a:solidFill>
                  <a:schemeClr val="tx1"/>
                </a:solidFill>
                <a:effectLst/>
                <a:latin typeface="+mn-lt"/>
                <a:ea typeface="+mn-ea"/>
                <a:cs typeface="+mn-cs"/>
              </a:rPr>
              <a:t>Nämä ovat joitakin esimerkkejä siitä, mitä kunnan hallinnon tehtäviin voi kuulua mielen hyvinvoinnin edistämisessä. Kuntien käytännöt ja toimenpiteet voivat kuitenkin vaihdella, joten on tärkeää tarkastella kunkin kunnan omaa toimintaa ja strategioita mielenterveyden edistämiseksi.</a:t>
            </a:r>
          </a:p>
          <a:p>
            <a:endParaRPr lang="en-FI" dirty="0"/>
          </a:p>
        </p:txBody>
      </p:sp>
      <p:sp>
        <p:nvSpPr>
          <p:cNvPr id="4" name="Dian numeron paikkamerkki 3"/>
          <p:cNvSpPr>
            <a:spLocks noGrp="1"/>
          </p:cNvSpPr>
          <p:nvPr>
            <p:ph type="sldNum" sz="quarter" idx="5"/>
          </p:nvPr>
        </p:nvSpPr>
        <p:spPr/>
        <p:txBody>
          <a:bodyPr/>
          <a:lstStyle/>
          <a:p>
            <a:fld id="{19C33224-F3B8-2040-9DCB-49891AD1DAB5}" type="slidenum">
              <a:rPr lang="en-FI" smtClean="0"/>
              <a:t>30</a:t>
            </a:fld>
            <a:endParaRPr lang="en-FI"/>
          </a:p>
        </p:txBody>
      </p:sp>
    </p:spTree>
    <p:extLst>
      <p:ext uri="{BB962C8B-B14F-4D97-AF65-F5344CB8AC3E}">
        <p14:creationId xmlns:p14="http://schemas.microsoft.com/office/powerpoint/2010/main" val="128503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br>
              <a:rPr lang="fi-FI" sz="1200" b="0" i="0" kern="1200" dirty="0">
                <a:solidFill>
                  <a:schemeClr val="tx1"/>
                </a:solidFill>
                <a:effectLst/>
                <a:latin typeface="+mn-lt"/>
                <a:ea typeface="+mn-ea"/>
                <a:cs typeface="+mn-cs"/>
              </a:rPr>
            </a:br>
            <a:r>
              <a:rPr lang="fi-FI" sz="1200" b="0" i="0" kern="1200" dirty="0">
                <a:solidFill>
                  <a:schemeClr val="tx1"/>
                </a:solidFill>
                <a:effectLst/>
                <a:latin typeface="+mn-lt"/>
                <a:ea typeface="+mn-ea"/>
                <a:cs typeface="+mn-cs"/>
              </a:rPr>
              <a:t>TE-palvelut voivat parantaa asiakkaidensa mielen hyvinvoinnin huomioimista monin eri tavoin. Tässä muutamia ehdotuksia:</a:t>
            </a:r>
          </a:p>
          <a:p>
            <a:r>
              <a:rPr lang="fi-FI" sz="1200" b="0" i="0" kern="1200" dirty="0">
                <a:solidFill>
                  <a:schemeClr val="tx1"/>
                </a:solidFill>
                <a:effectLst/>
                <a:latin typeface="+mn-lt"/>
                <a:ea typeface="+mn-ea"/>
                <a:cs typeface="+mn-cs"/>
              </a:rPr>
              <a:t>Tietoisuuden lisääminen: TE-palveluiden tulisi lisätä tietoisuutta mielenterveyden merkityksestä työllistymisen ja ammatillisen kehityksen kannalta. Asiakkaita tulisi kannustaa huolehtimaan omasta mielenterveydestään ja tarjota tietoa mielen hyvinvoinnin edistämisestä.</a:t>
            </a:r>
          </a:p>
          <a:p>
            <a:r>
              <a:rPr lang="fi-FI" sz="1200" b="0" i="0" kern="1200" dirty="0">
                <a:solidFill>
                  <a:schemeClr val="tx1"/>
                </a:solidFill>
                <a:effectLst/>
                <a:latin typeface="+mn-lt"/>
                <a:ea typeface="+mn-ea"/>
                <a:cs typeface="+mn-cs"/>
              </a:rPr>
              <a:t>Henkilöstön koulutus: TE-palveluiden työntekijöitä tulisi kouluttaa paremmin tunnistamaan ja käsittelemään mielenterveyteen liittyviä kysymyksiä. Heidän tulisi olla tietoisia erilaisista mielenterveyden häiriöistä, osata antaa perustietoa hyvinvointimenetelmistä ja tarjota ohjausta tarvittaessa.</a:t>
            </a:r>
          </a:p>
          <a:p>
            <a:r>
              <a:rPr lang="fi-FI" sz="1200" b="0" i="0" kern="1200" dirty="0">
                <a:solidFill>
                  <a:schemeClr val="tx1"/>
                </a:solidFill>
                <a:effectLst/>
                <a:latin typeface="+mn-lt"/>
                <a:ea typeface="+mn-ea"/>
                <a:cs typeface="+mn-cs"/>
              </a:rPr>
              <a:t>Monialainen yhteistyö: TE-palveluiden tulisi tehdä tiivistä yhteistyötä muiden mielenterveyden ammattilaisten ja palveluntarjoajien kanssa. Tämä mahdollistaa kokonaisvaltaisen tuen tarjoamisen asiakkaille, jotka tarvitsevat apua mielenterveyteen liittyvissä asioissa.</a:t>
            </a:r>
          </a:p>
          <a:p>
            <a:r>
              <a:rPr lang="fi-FI" sz="1200" b="0" i="0" kern="1200" dirty="0">
                <a:solidFill>
                  <a:schemeClr val="tx1"/>
                </a:solidFill>
                <a:effectLst/>
                <a:latin typeface="+mn-lt"/>
                <a:ea typeface="+mn-ea"/>
                <a:cs typeface="+mn-cs"/>
              </a:rPr>
              <a:t>Joustavat palvelut: Asiakkaiden mielen hyvinvointiin tulisi kiinnittää huomiota palveluita suunnitellessa ja tarjottaessa. Esimerkiksi tarjoamalla joustavia aikoja tapaamisille, mahdollistamalla etäyhteyksien käytön, tai tarjoamalla tarvittaessa lyhytaikaista tukea kriisitilanteissa.</a:t>
            </a:r>
          </a:p>
          <a:p>
            <a:r>
              <a:rPr lang="fi-FI" sz="1200" b="0" i="0" kern="1200" dirty="0">
                <a:solidFill>
                  <a:schemeClr val="tx1"/>
                </a:solidFill>
                <a:effectLst/>
                <a:latin typeface="+mn-lt"/>
                <a:ea typeface="+mn-ea"/>
                <a:cs typeface="+mn-cs"/>
              </a:rPr>
              <a:t>Tuki työnhaussa: Työnhakutilanteet voivat olla stressaavia ja vaikuttaa mielenterveyteen. TE-palveluiden tulisi tarjota tukea ja ohjausta työnhaussa sekä tarvittaessa auttaa asiakkaita selviytymään stressistä ja epävarmuudesta.</a:t>
            </a:r>
          </a:p>
          <a:p>
            <a:r>
              <a:rPr lang="fi-FI" sz="1200" b="0" i="0" kern="1200" dirty="0">
                <a:solidFill>
                  <a:schemeClr val="tx1"/>
                </a:solidFill>
                <a:effectLst/>
                <a:latin typeface="+mn-lt"/>
                <a:ea typeface="+mn-ea"/>
                <a:cs typeface="+mn-cs"/>
              </a:rPr>
              <a:t>Vertaistuki: Vertaistuen tarjoaminen voi olla erittäin hyödyllistä mielenterveyden tukemisessa. TE-palvelut voivat järjestää vertaisryhmiä tai tukiryhmiä, joissa asiakkaat voivat jakaa kokemuksiaan ja saada tukea samankaltaisessa tilanteessa olevilta henkilöiltä.</a:t>
            </a:r>
          </a:p>
          <a:p>
            <a:r>
              <a:rPr lang="fi-FI" sz="1200" b="0" i="0" kern="1200" dirty="0">
                <a:solidFill>
                  <a:schemeClr val="tx1"/>
                </a:solidFill>
                <a:effectLst/>
                <a:latin typeface="+mn-lt"/>
                <a:ea typeface="+mn-ea"/>
                <a:cs typeface="+mn-cs"/>
              </a:rPr>
              <a:t>Näiden ehdotusten avulla TE-palvelut voivat parantaa asiakkaidensa mielen hyvinvoinnin huomioimista ja tarjota heille kokonaisvaltaista tukea työllistymisessä ja ammatillisessa kehityksessä.</a:t>
            </a:r>
          </a:p>
          <a:p>
            <a:endParaRPr lang="en-FI" dirty="0"/>
          </a:p>
        </p:txBody>
      </p:sp>
      <p:sp>
        <p:nvSpPr>
          <p:cNvPr id="4" name="Dian numeron paikkamerkki 3"/>
          <p:cNvSpPr>
            <a:spLocks noGrp="1"/>
          </p:cNvSpPr>
          <p:nvPr>
            <p:ph type="sldNum" sz="quarter" idx="5"/>
          </p:nvPr>
        </p:nvSpPr>
        <p:spPr/>
        <p:txBody>
          <a:bodyPr/>
          <a:lstStyle/>
          <a:p>
            <a:fld id="{19C33224-F3B8-2040-9DCB-49891AD1DAB5}" type="slidenum">
              <a:rPr lang="en-FI" smtClean="0"/>
              <a:t>33</a:t>
            </a:fld>
            <a:endParaRPr lang="en-FI"/>
          </a:p>
        </p:txBody>
      </p:sp>
    </p:spTree>
    <p:extLst>
      <p:ext uri="{BB962C8B-B14F-4D97-AF65-F5344CB8AC3E}">
        <p14:creationId xmlns:p14="http://schemas.microsoft.com/office/powerpoint/2010/main" val="4045558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1100F4-4EA8-814B-ACF3-E00E727333D6}"/>
              </a:ext>
            </a:extLst>
          </p:cNvPr>
          <p:cNvSpPr>
            <a:spLocks noGrp="1"/>
          </p:cNvSpPr>
          <p:nvPr>
            <p:ph type="dt" sz="half" idx="10"/>
          </p:nvPr>
        </p:nvSpPr>
        <p:spPr/>
        <p:txBody>
          <a:bodyPr/>
          <a:lstStyle/>
          <a:p>
            <a:fld id="{0825A91E-0E0F-A04E-B293-D5517C6C25F5}" type="datetime1">
              <a:rPr lang="fi-FI" smtClean="0"/>
              <a:t>4.8.2023</a:t>
            </a:fld>
            <a:endParaRPr lang="en-FI"/>
          </a:p>
        </p:txBody>
      </p:sp>
      <p:sp>
        <p:nvSpPr>
          <p:cNvPr id="3" name="Footer Placeholder 2">
            <a:extLst>
              <a:ext uri="{FF2B5EF4-FFF2-40B4-BE49-F238E27FC236}">
                <a16:creationId xmlns:a16="http://schemas.microsoft.com/office/drawing/2014/main" id="{B5EA4670-60B6-EC4C-9D65-FF083FC927AD}"/>
              </a:ext>
            </a:extLst>
          </p:cNvPr>
          <p:cNvSpPr>
            <a:spLocks noGrp="1"/>
          </p:cNvSpPr>
          <p:nvPr>
            <p:ph type="ftr" sz="quarter" idx="11"/>
          </p:nvPr>
        </p:nvSpPr>
        <p:spPr/>
        <p:txBody>
          <a:bodyPr/>
          <a:lstStyle/>
          <a:p>
            <a:r>
              <a:rPr lang="en-GB"/>
              <a:t>MIELI Suomen Mielenterveys ry</a:t>
            </a:r>
            <a:endParaRPr lang="en-FI"/>
          </a:p>
        </p:txBody>
      </p:sp>
      <p:pic>
        <p:nvPicPr>
          <p:cNvPr id="11" name="Graphic 10">
            <a:extLst>
              <a:ext uri="{FF2B5EF4-FFF2-40B4-BE49-F238E27FC236}">
                <a16:creationId xmlns:a16="http://schemas.microsoft.com/office/drawing/2014/main" id="{AF623626-222D-5645-9BD5-1548989713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528" y="943429"/>
            <a:ext cx="3380014" cy="1690007"/>
          </a:xfrm>
          <a:prstGeom prst="rect">
            <a:avLst/>
          </a:prstGeom>
        </p:spPr>
      </p:pic>
    </p:spTree>
    <p:extLst>
      <p:ext uri="{BB962C8B-B14F-4D97-AF65-F5344CB8AC3E}">
        <p14:creationId xmlns:p14="http://schemas.microsoft.com/office/powerpoint/2010/main" val="395473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8353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76FC960-B050-B04F-B924-68D664EEBA63}"/>
              </a:ext>
            </a:extLst>
          </p:cNvPr>
          <p:cNvSpPr>
            <a:spLocks noGrp="1"/>
          </p:cNvSpPr>
          <p:nvPr>
            <p:ph type="ctrTitle"/>
          </p:nvPr>
        </p:nvSpPr>
        <p:spPr>
          <a:xfrm>
            <a:off x="3447746" y="2462259"/>
            <a:ext cx="8083463" cy="1933482"/>
          </a:xfrm>
          <a:prstGeom prst="rect">
            <a:avLst/>
          </a:prstGeom>
        </p:spPr>
        <p:txBody>
          <a:bodyPr anchor="ctr">
            <a:normAutofit/>
          </a:bodyPr>
          <a:lstStyle>
            <a:lvl1pPr algn="l">
              <a:defRPr sz="5400" b="1" i="0">
                <a:solidFill>
                  <a:schemeClr val="bg1"/>
                </a:solidFill>
                <a:latin typeface="+mn-lt"/>
              </a:defRPr>
            </a:lvl1pPr>
          </a:lstStyle>
          <a:p>
            <a:r>
              <a:rPr lang="en-GB"/>
              <a:t>Click to edit Master title style</a:t>
            </a:r>
            <a:endParaRPr lang="en-FI"/>
          </a:p>
        </p:txBody>
      </p:sp>
      <p:pic>
        <p:nvPicPr>
          <p:cNvPr id="7" name="Graphic 6">
            <a:extLst>
              <a:ext uri="{FF2B5EF4-FFF2-40B4-BE49-F238E27FC236}">
                <a16:creationId xmlns:a16="http://schemas.microsoft.com/office/drawing/2014/main" id="{667B034E-2A6C-FF43-B732-B2B995EFDF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4509" y="6392997"/>
            <a:ext cx="533400" cy="266700"/>
          </a:xfrm>
          <a:prstGeom prst="rect">
            <a:avLst/>
          </a:prstGeom>
        </p:spPr>
      </p:pic>
      <p:sp>
        <p:nvSpPr>
          <p:cNvPr id="8" name="TextBox 7">
            <a:extLst>
              <a:ext uri="{FF2B5EF4-FFF2-40B4-BE49-F238E27FC236}">
                <a16:creationId xmlns:a16="http://schemas.microsoft.com/office/drawing/2014/main" id="{350B1938-D661-BC41-B637-105D97BE11AD}"/>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pic>
        <p:nvPicPr>
          <p:cNvPr id="3" name="Picture 2" descr="Logo, icon&#10;&#10;Description automatically generated">
            <a:extLst>
              <a:ext uri="{FF2B5EF4-FFF2-40B4-BE49-F238E27FC236}">
                <a16:creationId xmlns:a16="http://schemas.microsoft.com/office/drawing/2014/main" id="{E2217BCF-881A-A54B-BD25-9BC64BE9355A}"/>
              </a:ext>
            </a:extLst>
          </p:cNvPr>
          <p:cNvPicPr>
            <a:picLocks noChangeAspect="1"/>
          </p:cNvPicPr>
          <p:nvPr userDrawn="1"/>
        </p:nvPicPr>
        <p:blipFill>
          <a:blip r:embed="rId4"/>
          <a:stretch>
            <a:fillRect/>
          </a:stretch>
        </p:blipFill>
        <p:spPr>
          <a:xfrm>
            <a:off x="-4213230" y="762001"/>
            <a:ext cx="8460325" cy="5959474"/>
          </a:xfrm>
          <a:prstGeom prst="rect">
            <a:avLst/>
          </a:prstGeom>
        </p:spPr>
      </p:pic>
      <p:sp>
        <p:nvSpPr>
          <p:cNvPr id="5" name="Slide Number Placeholder 4">
            <a:extLst>
              <a:ext uri="{FF2B5EF4-FFF2-40B4-BE49-F238E27FC236}">
                <a16:creationId xmlns:a16="http://schemas.microsoft.com/office/drawing/2014/main" id="{03B233FA-43EC-2A47-8F9A-D2219CFDD571}"/>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353635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575757"/>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AB558B7-F678-E446-A115-F0F44316CA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4509" y="6392997"/>
            <a:ext cx="533400" cy="266700"/>
          </a:xfrm>
          <a:prstGeom prst="rect">
            <a:avLst/>
          </a:prstGeom>
        </p:spPr>
      </p:pic>
      <p:sp>
        <p:nvSpPr>
          <p:cNvPr id="8" name="TextBox 7">
            <a:extLst>
              <a:ext uri="{FF2B5EF4-FFF2-40B4-BE49-F238E27FC236}">
                <a16:creationId xmlns:a16="http://schemas.microsoft.com/office/drawing/2014/main" id="{BEB7FE75-A2B8-AA4B-AF0F-A6DBE604606A}"/>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
        <p:nvSpPr>
          <p:cNvPr id="16" name="Title 1">
            <a:extLst>
              <a:ext uri="{FF2B5EF4-FFF2-40B4-BE49-F238E27FC236}">
                <a16:creationId xmlns:a16="http://schemas.microsoft.com/office/drawing/2014/main" id="{73B0FA31-66B5-4946-AB08-CF6A4896C633}"/>
              </a:ext>
            </a:extLst>
          </p:cNvPr>
          <p:cNvSpPr>
            <a:spLocks noGrp="1"/>
          </p:cNvSpPr>
          <p:nvPr>
            <p:ph type="ctrTitle"/>
          </p:nvPr>
        </p:nvSpPr>
        <p:spPr>
          <a:xfrm>
            <a:off x="3447746" y="2462259"/>
            <a:ext cx="8083463" cy="1933482"/>
          </a:xfrm>
          <a:prstGeom prst="rect">
            <a:avLst/>
          </a:prstGeom>
        </p:spPr>
        <p:txBody>
          <a:bodyPr anchor="ctr">
            <a:normAutofit/>
          </a:bodyPr>
          <a:lstStyle>
            <a:lvl1pPr algn="l">
              <a:defRPr sz="5400" b="1" i="0">
                <a:solidFill>
                  <a:schemeClr val="bg1"/>
                </a:solidFill>
                <a:latin typeface="+mn-lt"/>
              </a:defRPr>
            </a:lvl1pPr>
          </a:lstStyle>
          <a:p>
            <a:r>
              <a:rPr lang="en-GB"/>
              <a:t>Click to edit Master title style</a:t>
            </a:r>
            <a:endParaRPr lang="en-FI"/>
          </a:p>
        </p:txBody>
      </p:sp>
      <p:sp>
        <p:nvSpPr>
          <p:cNvPr id="2" name="Slide Number Placeholder 1">
            <a:extLst>
              <a:ext uri="{FF2B5EF4-FFF2-40B4-BE49-F238E27FC236}">
                <a16:creationId xmlns:a16="http://schemas.microsoft.com/office/drawing/2014/main" id="{843A87C4-3623-2844-8CC9-D315A1EC1ED8}"/>
              </a:ext>
            </a:extLst>
          </p:cNvPr>
          <p:cNvSpPr>
            <a:spLocks noGrp="1"/>
          </p:cNvSpPr>
          <p:nvPr>
            <p:ph type="sldNum" sz="quarter" idx="10"/>
          </p:nvPr>
        </p:nvSpPr>
        <p:spPr/>
        <p:txBody>
          <a:bodyPr/>
          <a:lstStyle/>
          <a:p>
            <a:fld id="{7D0A3693-5CB6-4B45-8859-D19B56E87773}" type="slidenum">
              <a:rPr lang="en-FI" smtClean="0"/>
              <a:pPr/>
              <a:t>‹#›</a:t>
            </a:fld>
            <a:endParaRPr lang="en-FI"/>
          </a:p>
        </p:txBody>
      </p:sp>
      <p:pic>
        <p:nvPicPr>
          <p:cNvPr id="9" name="Picture 8" descr="Logo, icon&#10;&#10;Description automatically generated">
            <a:extLst>
              <a:ext uri="{FF2B5EF4-FFF2-40B4-BE49-F238E27FC236}">
                <a16:creationId xmlns:a16="http://schemas.microsoft.com/office/drawing/2014/main" id="{F9B84221-E0BC-D842-A4F2-3F4130866E5D}"/>
              </a:ext>
            </a:extLst>
          </p:cNvPr>
          <p:cNvPicPr>
            <a:picLocks noChangeAspect="1"/>
          </p:cNvPicPr>
          <p:nvPr userDrawn="1"/>
        </p:nvPicPr>
        <p:blipFill>
          <a:blip r:embed="rId4"/>
          <a:stretch>
            <a:fillRect/>
          </a:stretch>
        </p:blipFill>
        <p:spPr>
          <a:xfrm>
            <a:off x="-4213230" y="762001"/>
            <a:ext cx="8460325" cy="5959474"/>
          </a:xfrm>
          <a:prstGeom prst="rect">
            <a:avLst/>
          </a:prstGeom>
        </p:spPr>
      </p:pic>
    </p:spTree>
    <p:extLst>
      <p:ext uri="{BB962C8B-B14F-4D97-AF65-F5344CB8AC3E}">
        <p14:creationId xmlns:p14="http://schemas.microsoft.com/office/powerpoint/2010/main" val="282686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DEDED"/>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7075D9-216D-5F4D-8A6F-0B9D7CD105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4509" y="6392997"/>
            <a:ext cx="533400" cy="266700"/>
          </a:xfrm>
          <a:prstGeom prst="rect">
            <a:avLst/>
          </a:prstGeom>
        </p:spPr>
      </p:pic>
      <p:sp>
        <p:nvSpPr>
          <p:cNvPr id="8" name="TextBox 7">
            <a:extLst>
              <a:ext uri="{FF2B5EF4-FFF2-40B4-BE49-F238E27FC236}">
                <a16:creationId xmlns:a16="http://schemas.microsoft.com/office/drawing/2014/main" id="{37A44622-BA35-FC40-AC5E-8FFBD0007ABF}"/>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tx1"/>
                </a:solidFill>
                <a:latin typeface="Georgia" panose="02040502050405020303" pitchFamily="18" charset="0"/>
                <a:cs typeface="Poppins SemiBold" pitchFamily="2" charset="77"/>
              </a:rPr>
              <a:t>.fi</a:t>
            </a:r>
          </a:p>
        </p:txBody>
      </p:sp>
      <p:pic>
        <p:nvPicPr>
          <p:cNvPr id="10" name="Picture 9" descr="Logo, icon&#10;&#10;Description automatically generated">
            <a:extLst>
              <a:ext uri="{FF2B5EF4-FFF2-40B4-BE49-F238E27FC236}">
                <a16:creationId xmlns:a16="http://schemas.microsoft.com/office/drawing/2014/main" id="{F5F7DB5B-2C15-BA4F-8BBE-56E922459E3B}"/>
              </a:ext>
            </a:extLst>
          </p:cNvPr>
          <p:cNvPicPr>
            <a:picLocks noChangeAspect="1"/>
          </p:cNvPicPr>
          <p:nvPr userDrawn="1"/>
        </p:nvPicPr>
        <p:blipFill>
          <a:blip r:embed="rId4"/>
          <a:stretch>
            <a:fillRect/>
          </a:stretch>
        </p:blipFill>
        <p:spPr>
          <a:xfrm>
            <a:off x="-4213230" y="762001"/>
            <a:ext cx="8460325" cy="5959474"/>
          </a:xfrm>
          <a:prstGeom prst="rect">
            <a:avLst/>
          </a:prstGeom>
        </p:spPr>
      </p:pic>
      <p:sp>
        <p:nvSpPr>
          <p:cNvPr id="14" name="Title 1">
            <a:extLst>
              <a:ext uri="{FF2B5EF4-FFF2-40B4-BE49-F238E27FC236}">
                <a16:creationId xmlns:a16="http://schemas.microsoft.com/office/drawing/2014/main" id="{B1609601-529C-A440-AD0F-BBBDFE6AFE90}"/>
              </a:ext>
            </a:extLst>
          </p:cNvPr>
          <p:cNvSpPr>
            <a:spLocks noGrp="1"/>
          </p:cNvSpPr>
          <p:nvPr>
            <p:ph type="ctrTitle"/>
          </p:nvPr>
        </p:nvSpPr>
        <p:spPr>
          <a:xfrm>
            <a:off x="3447746" y="2462259"/>
            <a:ext cx="8083463" cy="1933482"/>
          </a:xfrm>
          <a:prstGeom prst="rect">
            <a:avLst/>
          </a:prstGeom>
        </p:spPr>
        <p:txBody>
          <a:bodyPr anchor="ctr">
            <a:normAutofit/>
          </a:bodyPr>
          <a:lstStyle>
            <a:lvl1pPr algn="l">
              <a:defRPr sz="5400" b="1" i="0">
                <a:solidFill>
                  <a:schemeClr val="tx1"/>
                </a:solidFill>
                <a:latin typeface="+mn-lt"/>
              </a:defRPr>
            </a:lvl1pPr>
          </a:lstStyle>
          <a:p>
            <a:r>
              <a:rPr lang="en-GB"/>
              <a:t>Click to edit Master title style</a:t>
            </a:r>
            <a:endParaRPr lang="en-FI"/>
          </a:p>
        </p:txBody>
      </p:sp>
      <p:sp>
        <p:nvSpPr>
          <p:cNvPr id="11" name="Slide Number Placeholder 5">
            <a:extLst>
              <a:ext uri="{FF2B5EF4-FFF2-40B4-BE49-F238E27FC236}">
                <a16:creationId xmlns:a16="http://schemas.microsoft.com/office/drawing/2014/main" id="{09DC9B38-B557-EB48-9041-00F3A88BD83A}"/>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tx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205675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575757"/>
        </a:solidFill>
        <a:effectLst/>
      </p:bgPr>
    </p:bg>
    <p:spTree>
      <p:nvGrpSpPr>
        <p:cNvPr id="1" name=""/>
        <p:cNvGrpSpPr/>
        <p:nvPr/>
      </p:nvGrpSpPr>
      <p:grpSpPr>
        <a:xfrm>
          <a:off x="0" y="0"/>
          <a:ext cx="0" cy="0"/>
          <a:chOff x="0" y="0"/>
          <a:chExt cx="0" cy="0"/>
        </a:xfrm>
      </p:grpSpPr>
      <p:pic>
        <p:nvPicPr>
          <p:cNvPr id="11" name="Picture 10" descr="A picture containing outdoor, person&#10;&#10;Description automatically generated">
            <a:extLst>
              <a:ext uri="{FF2B5EF4-FFF2-40B4-BE49-F238E27FC236}">
                <a16:creationId xmlns:a16="http://schemas.microsoft.com/office/drawing/2014/main" id="{D1D7A9F1-5147-CB40-B197-3651BBB4CD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p>
            <a:fld id="{7D0A3693-5CB6-4B45-8859-D19B56E87773}" type="slidenum">
              <a:rPr lang="en-FI" smtClean="0"/>
              <a:pPr/>
              <a:t>‹#›</a:t>
            </a:fld>
            <a:endParaRPr lang="en-FI"/>
          </a:p>
        </p:txBody>
      </p:sp>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1089498"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a:t>Click to edit Master title style</a:t>
            </a:r>
            <a:endParaRPr lang="en-FI"/>
          </a:p>
        </p:txBody>
      </p:sp>
      <p:pic>
        <p:nvPicPr>
          <p:cNvPr id="26" name="Graphic 25">
            <a:extLst>
              <a:ext uri="{FF2B5EF4-FFF2-40B4-BE49-F238E27FC236}">
                <a16:creationId xmlns:a16="http://schemas.microsoft.com/office/drawing/2014/main" id="{2CE57732-2E5F-B449-AA4C-10F8B0D0823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27" name="TextBox 26">
            <a:extLst>
              <a:ext uri="{FF2B5EF4-FFF2-40B4-BE49-F238E27FC236}">
                <a16:creationId xmlns:a16="http://schemas.microsoft.com/office/drawing/2014/main" id="{B8590302-F647-CF44-A889-9B1F548B8C81}"/>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90735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575757"/>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p>
            <a:fld id="{7D0A3693-5CB6-4B45-8859-D19B56E87773}" type="slidenum">
              <a:rPr lang="en-FI" smtClean="0"/>
              <a:pPr/>
              <a:t>‹#›</a:t>
            </a:fld>
            <a:endParaRPr lang="en-FI"/>
          </a:p>
        </p:txBody>
      </p:sp>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1089498"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a:t>Click to edit Master title style</a:t>
            </a:r>
            <a:endParaRPr lang="en-FI"/>
          </a:p>
        </p:txBody>
      </p:sp>
      <p:pic>
        <p:nvPicPr>
          <p:cNvPr id="5" name="Picture 4" descr="A picture containing tree, outdoor, person&#10;&#10;Description automatically generated">
            <a:extLst>
              <a:ext uri="{FF2B5EF4-FFF2-40B4-BE49-F238E27FC236}">
                <a16:creationId xmlns:a16="http://schemas.microsoft.com/office/drawing/2014/main" id="{A0235009-05C9-EC43-A7A6-01DE977AA3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95999" y="0"/>
            <a:ext cx="9622972" cy="8025673"/>
          </a:xfrm>
          <a:custGeom>
            <a:avLst/>
            <a:gdLst>
              <a:gd name="connsiteX0" fmla="*/ 2776736 w 9622972"/>
              <a:gd name="connsiteY0" fmla="*/ 0 h 8025673"/>
              <a:gd name="connsiteX1" fmla="*/ 6846236 w 9622972"/>
              <a:gd name="connsiteY1" fmla="*/ 0 h 8025673"/>
              <a:gd name="connsiteX2" fmla="*/ 6897464 w 9622972"/>
              <a:gd name="connsiteY2" fmla="*/ 23160 h 8025673"/>
              <a:gd name="connsiteX3" fmla="*/ 9622972 w 9622972"/>
              <a:gd name="connsiteY3" fmla="*/ 4360181 h 8025673"/>
              <a:gd name="connsiteX4" fmla="*/ 8046620 w 9622972"/>
              <a:gd name="connsiteY4" fmla="*/ 7921730 h 8025673"/>
              <a:gd name="connsiteX5" fmla="*/ 7926624 w 9622972"/>
              <a:gd name="connsiteY5" fmla="*/ 8025673 h 8025673"/>
              <a:gd name="connsiteX6" fmla="*/ 1696348 w 9622972"/>
              <a:gd name="connsiteY6" fmla="*/ 8025673 h 8025673"/>
              <a:gd name="connsiteX7" fmla="*/ 1576352 w 9622972"/>
              <a:gd name="connsiteY7" fmla="*/ 7921730 h 8025673"/>
              <a:gd name="connsiteX8" fmla="*/ 0 w 9622972"/>
              <a:gd name="connsiteY8" fmla="*/ 4360181 h 8025673"/>
              <a:gd name="connsiteX9" fmla="*/ 2725508 w 9622972"/>
              <a:gd name="connsiteY9" fmla="*/ 23160 h 8025673"/>
              <a:gd name="connsiteX10" fmla="*/ 2776736 w 9622972"/>
              <a:gd name="connsiteY10" fmla="*/ 0 h 80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2972" h="8025673">
                <a:moveTo>
                  <a:pt x="2776736" y="0"/>
                </a:moveTo>
                <a:lnTo>
                  <a:pt x="6846236" y="0"/>
                </a:lnTo>
                <a:lnTo>
                  <a:pt x="6897464" y="23160"/>
                </a:lnTo>
                <a:cubicBezTo>
                  <a:pt x="8510121" y="800218"/>
                  <a:pt x="9622972" y="2450240"/>
                  <a:pt x="9622972" y="4360181"/>
                </a:cubicBezTo>
                <a:cubicBezTo>
                  <a:pt x="9622972" y="5771877"/>
                  <a:pt x="9015006" y="7041575"/>
                  <a:pt x="8046620" y="7921730"/>
                </a:cubicBezTo>
                <a:lnTo>
                  <a:pt x="7926624" y="8025673"/>
                </a:lnTo>
                <a:lnTo>
                  <a:pt x="1696348" y="8025673"/>
                </a:lnTo>
                <a:lnTo>
                  <a:pt x="1576352" y="7921730"/>
                </a:lnTo>
                <a:cubicBezTo>
                  <a:pt x="607966" y="7041575"/>
                  <a:pt x="0" y="5771877"/>
                  <a:pt x="0" y="4360181"/>
                </a:cubicBezTo>
                <a:cubicBezTo>
                  <a:pt x="0" y="2450240"/>
                  <a:pt x="1112851" y="800218"/>
                  <a:pt x="2725508" y="23160"/>
                </a:cubicBezTo>
                <a:lnTo>
                  <a:pt x="2776736" y="0"/>
                </a:lnTo>
                <a:close/>
              </a:path>
            </a:pathLst>
          </a:custGeom>
        </p:spPr>
      </p:pic>
      <p:pic>
        <p:nvPicPr>
          <p:cNvPr id="6" name="Graphic 5">
            <a:extLst>
              <a:ext uri="{FF2B5EF4-FFF2-40B4-BE49-F238E27FC236}">
                <a16:creationId xmlns:a16="http://schemas.microsoft.com/office/drawing/2014/main" id="{C8EBD5DE-C568-9248-96B7-91061BBB52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7" name="TextBox 6">
            <a:extLst>
              <a:ext uri="{FF2B5EF4-FFF2-40B4-BE49-F238E27FC236}">
                <a16:creationId xmlns:a16="http://schemas.microsoft.com/office/drawing/2014/main" id="{B2AC6006-2E1D-4F47-9D88-7DDCCE332282}"/>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3543549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575757"/>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p>
            <a:fld id="{7D0A3693-5CB6-4B45-8859-D19B56E87773}" type="slidenum">
              <a:rPr lang="en-FI" smtClean="0"/>
              <a:pPr/>
              <a:t>‹#›</a:t>
            </a:fld>
            <a:endParaRPr lang="en-FI"/>
          </a:p>
        </p:txBody>
      </p:sp>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1089498"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a:t>Click to edit Master title style</a:t>
            </a:r>
            <a:endParaRPr lang="en-FI"/>
          </a:p>
        </p:txBody>
      </p:sp>
      <p:pic>
        <p:nvPicPr>
          <p:cNvPr id="5" name="Picture 4" descr="A person holding a plant&#10;&#10;Description automatically generated with medium confidence">
            <a:extLst>
              <a:ext uri="{FF2B5EF4-FFF2-40B4-BE49-F238E27FC236}">
                <a16:creationId xmlns:a16="http://schemas.microsoft.com/office/drawing/2014/main" id="{B4DF1F1C-BBDB-8149-9BB3-749B922E7B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96000" y="-451305"/>
            <a:ext cx="7848601" cy="9622972"/>
          </a:xfrm>
          <a:custGeom>
            <a:avLst/>
            <a:gdLst>
              <a:gd name="connsiteX0" fmla="*/ 4811486 w 7848601"/>
              <a:gd name="connsiteY0" fmla="*/ 0 h 9622972"/>
              <a:gd name="connsiteX1" fmla="*/ 7690275 w 7848601"/>
              <a:gd name="connsiteY1" fmla="*/ 955872 h 9622972"/>
              <a:gd name="connsiteX2" fmla="*/ 7848601 w 7848601"/>
              <a:gd name="connsiteY2" fmla="*/ 1080292 h 9622972"/>
              <a:gd name="connsiteX3" fmla="*/ 7848601 w 7848601"/>
              <a:gd name="connsiteY3" fmla="*/ 8542680 h 9622972"/>
              <a:gd name="connsiteX4" fmla="*/ 7690275 w 7848601"/>
              <a:gd name="connsiteY4" fmla="*/ 8667100 h 9622972"/>
              <a:gd name="connsiteX5" fmla="*/ 4811486 w 7848601"/>
              <a:gd name="connsiteY5" fmla="*/ 9622972 h 9622972"/>
              <a:gd name="connsiteX6" fmla="*/ 0 w 7848601"/>
              <a:gd name="connsiteY6" fmla="*/ 4811486 h 9622972"/>
              <a:gd name="connsiteX7" fmla="*/ 4811486 w 7848601"/>
              <a:gd name="connsiteY7" fmla="*/ 0 h 962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8601" h="9622972">
                <a:moveTo>
                  <a:pt x="4811486" y="0"/>
                </a:moveTo>
                <a:cubicBezTo>
                  <a:pt x="5891018" y="0"/>
                  <a:pt x="6887514" y="355523"/>
                  <a:pt x="7690275" y="955872"/>
                </a:cubicBezTo>
                <a:lnTo>
                  <a:pt x="7848601" y="1080292"/>
                </a:lnTo>
                <a:lnTo>
                  <a:pt x="7848601" y="8542680"/>
                </a:lnTo>
                <a:lnTo>
                  <a:pt x="7690275" y="8667100"/>
                </a:lnTo>
                <a:cubicBezTo>
                  <a:pt x="6887514" y="9267449"/>
                  <a:pt x="5891018" y="9622972"/>
                  <a:pt x="4811486" y="9622972"/>
                </a:cubicBezTo>
                <a:cubicBezTo>
                  <a:pt x="2154176" y="9622972"/>
                  <a:pt x="0" y="7468796"/>
                  <a:pt x="0" y="4811486"/>
                </a:cubicBezTo>
                <a:cubicBezTo>
                  <a:pt x="0" y="2154176"/>
                  <a:pt x="2154176" y="0"/>
                  <a:pt x="4811486" y="0"/>
                </a:cubicBezTo>
                <a:close/>
              </a:path>
            </a:pathLst>
          </a:custGeom>
        </p:spPr>
      </p:pic>
      <p:pic>
        <p:nvPicPr>
          <p:cNvPr id="6" name="Graphic 5">
            <a:extLst>
              <a:ext uri="{FF2B5EF4-FFF2-40B4-BE49-F238E27FC236}">
                <a16:creationId xmlns:a16="http://schemas.microsoft.com/office/drawing/2014/main" id="{29BE866B-E419-4F45-964A-E27153D51C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7" name="TextBox 6">
            <a:extLst>
              <a:ext uri="{FF2B5EF4-FFF2-40B4-BE49-F238E27FC236}">
                <a16:creationId xmlns:a16="http://schemas.microsoft.com/office/drawing/2014/main" id="{7EF530A9-4D1D-934D-831E-254B2A684213}"/>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678700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575757"/>
        </a:solidFill>
        <a:effectLst/>
      </p:bgPr>
    </p:bg>
    <p:spTree>
      <p:nvGrpSpPr>
        <p:cNvPr id="1" name=""/>
        <p:cNvGrpSpPr/>
        <p:nvPr/>
      </p:nvGrpSpPr>
      <p:grpSpPr>
        <a:xfrm>
          <a:off x="0" y="0"/>
          <a:ext cx="0" cy="0"/>
          <a:chOff x="0" y="0"/>
          <a:chExt cx="0" cy="0"/>
        </a:xfrm>
      </p:grpSpPr>
      <p:pic>
        <p:nvPicPr>
          <p:cNvPr id="49" name="Picture 48" descr="A person sitting on a couch with a dog&#10;&#10;Description automatically generated with medium confidence">
            <a:extLst>
              <a:ext uri="{FF2B5EF4-FFF2-40B4-BE49-F238E27FC236}">
                <a16:creationId xmlns:a16="http://schemas.microsoft.com/office/drawing/2014/main" id="{541BA184-A98C-5D4E-96BD-734A7F5BCA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6096000" y="-451305"/>
            <a:ext cx="9622972" cy="8613449"/>
          </a:xfrm>
          <a:custGeom>
            <a:avLst/>
            <a:gdLst>
              <a:gd name="connsiteX0" fmla="*/ 4811486 w 9622972"/>
              <a:gd name="connsiteY0" fmla="*/ 0 h 8613449"/>
              <a:gd name="connsiteX1" fmla="*/ 0 w 9622972"/>
              <a:gd name="connsiteY1" fmla="*/ 4811486 h 8613449"/>
              <a:gd name="connsiteX2" fmla="*/ 1750934 w 9622972"/>
              <a:gd name="connsiteY2" fmla="*/ 8524262 h 8613449"/>
              <a:gd name="connsiteX3" fmla="*/ 1864425 w 9622972"/>
              <a:gd name="connsiteY3" fmla="*/ 8613449 h 8613449"/>
              <a:gd name="connsiteX4" fmla="*/ 7758547 w 9622972"/>
              <a:gd name="connsiteY4" fmla="*/ 8613449 h 8613449"/>
              <a:gd name="connsiteX5" fmla="*/ 7872038 w 9622972"/>
              <a:gd name="connsiteY5" fmla="*/ 8524262 h 8613449"/>
              <a:gd name="connsiteX6" fmla="*/ 9622972 w 9622972"/>
              <a:gd name="connsiteY6" fmla="*/ 4811486 h 8613449"/>
              <a:gd name="connsiteX7" fmla="*/ 4811486 w 9622972"/>
              <a:gd name="connsiteY7" fmla="*/ 0 h 861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22972" h="8613449">
                <a:moveTo>
                  <a:pt x="4811486" y="0"/>
                </a:moveTo>
                <a:cubicBezTo>
                  <a:pt x="2154176" y="0"/>
                  <a:pt x="0" y="2154176"/>
                  <a:pt x="0" y="4811486"/>
                </a:cubicBezTo>
                <a:cubicBezTo>
                  <a:pt x="0" y="6306223"/>
                  <a:pt x="681595" y="7641765"/>
                  <a:pt x="1750934" y="8524262"/>
                </a:cubicBezTo>
                <a:lnTo>
                  <a:pt x="1864425" y="8613449"/>
                </a:lnTo>
                <a:lnTo>
                  <a:pt x="7758547" y="8613449"/>
                </a:lnTo>
                <a:lnTo>
                  <a:pt x="7872038" y="8524262"/>
                </a:lnTo>
                <a:cubicBezTo>
                  <a:pt x="8941377" y="7641765"/>
                  <a:pt x="9622972" y="6306223"/>
                  <a:pt x="9622972" y="4811486"/>
                </a:cubicBezTo>
                <a:cubicBezTo>
                  <a:pt x="9622972" y="2154176"/>
                  <a:pt x="7468796" y="0"/>
                  <a:pt x="4811486" y="0"/>
                </a:cubicBezTo>
                <a:close/>
              </a:path>
            </a:pathLst>
          </a:custGeom>
        </p:spPr>
      </p:pic>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p>
            <a:fld id="{7D0A3693-5CB6-4B45-8859-D19B56E87773}" type="slidenum">
              <a:rPr lang="en-FI" smtClean="0"/>
              <a:pPr/>
              <a:t>‹#›</a:t>
            </a:fld>
            <a:endParaRPr lang="en-FI"/>
          </a:p>
        </p:txBody>
      </p:sp>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1089498"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a:t>Click to edit Master title style</a:t>
            </a:r>
            <a:endParaRPr lang="en-FI"/>
          </a:p>
        </p:txBody>
      </p:sp>
      <p:pic>
        <p:nvPicPr>
          <p:cNvPr id="6" name="Graphic 5">
            <a:extLst>
              <a:ext uri="{FF2B5EF4-FFF2-40B4-BE49-F238E27FC236}">
                <a16:creationId xmlns:a16="http://schemas.microsoft.com/office/drawing/2014/main" id="{29BE866B-E419-4F45-964A-E27153D51C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7" name="TextBox 6">
            <a:extLst>
              <a:ext uri="{FF2B5EF4-FFF2-40B4-BE49-F238E27FC236}">
                <a16:creationId xmlns:a16="http://schemas.microsoft.com/office/drawing/2014/main" id="{7EF530A9-4D1D-934D-831E-254B2A684213}"/>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pic>
        <p:nvPicPr>
          <p:cNvPr id="47" name="Picture 46" descr="A person sitting on a couch with a dog&#10;&#10;Description automatically generated with medium confidence">
            <a:extLst>
              <a:ext uri="{FF2B5EF4-FFF2-40B4-BE49-F238E27FC236}">
                <a16:creationId xmlns:a16="http://schemas.microsoft.com/office/drawing/2014/main" id="{3B29EE2C-4A41-E24B-B895-29E195EF5462}"/>
              </a:ext>
            </a:extLst>
          </p:cNvPr>
          <p:cNvPicPr>
            <a:picLocks noChangeAspect="1"/>
          </p:cNvPicPr>
          <p:nvPr userDrawn="1"/>
        </p:nvPicPr>
        <p:blipFill>
          <a:blip r:embed="rId5"/>
          <a:srcRect/>
          <a:stretch/>
        </p:blipFill>
        <p:spPr>
          <a:xfrm>
            <a:off x="9530446" y="-451305"/>
            <a:ext cx="2754080" cy="201052"/>
          </a:xfrm>
          <a:custGeom>
            <a:avLst/>
            <a:gdLst>
              <a:gd name="connsiteX0" fmla="*/ 1377040 w 2754080"/>
              <a:gd name="connsiteY0" fmla="*/ 0 h 201052"/>
              <a:gd name="connsiteX1" fmla="*/ 2579505 w 2754080"/>
              <a:gd name="connsiteY1" fmla="*/ 151478 h 201052"/>
              <a:gd name="connsiteX2" fmla="*/ 2754080 w 2754080"/>
              <a:gd name="connsiteY2" fmla="*/ 201052 h 201052"/>
              <a:gd name="connsiteX3" fmla="*/ 0 w 2754080"/>
              <a:gd name="connsiteY3" fmla="*/ 201052 h 201052"/>
              <a:gd name="connsiteX4" fmla="*/ 174575 w 2754080"/>
              <a:gd name="connsiteY4" fmla="*/ 151478 h 201052"/>
              <a:gd name="connsiteX5" fmla="*/ 1377040 w 2754080"/>
              <a:gd name="connsiteY5" fmla="*/ 0 h 20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4080" h="201052">
                <a:moveTo>
                  <a:pt x="1377040" y="0"/>
                </a:moveTo>
                <a:cubicBezTo>
                  <a:pt x="1792245" y="0"/>
                  <a:pt x="2195166" y="52592"/>
                  <a:pt x="2579505" y="151478"/>
                </a:cubicBezTo>
                <a:lnTo>
                  <a:pt x="2754080" y="201052"/>
                </a:lnTo>
                <a:lnTo>
                  <a:pt x="0" y="201052"/>
                </a:lnTo>
                <a:lnTo>
                  <a:pt x="174575" y="151478"/>
                </a:lnTo>
                <a:cubicBezTo>
                  <a:pt x="558914" y="52592"/>
                  <a:pt x="961835" y="0"/>
                  <a:pt x="1377040" y="0"/>
                </a:cubicBezTo>
                <a:close/>
              </a:path>
            </a:pathLst>
          </a:custGeom>
        </p:spPr>
      </p:pic>
      <p:pic>
        <p:nvPicPr>
          <p:cNvPr id="44" name="Picture 43" descr="A person sitting on a couch with a dog&#10;&#10;Description automatically generated with medium confidence">
            <a:extLst>
              <a:ext uri="{FF2B5EF4-FFF2-40B4-BE49-F238E27FC236}">
                <a16:creationId xmlns:a16="http://schemas.microsoft.com/office/drawing/2014/main" id="{115A8F7B-E951-5B41-ABDA-69A3EE837C0C}"/>
              </a:ext>
            </a:extLst>
          </p:cNvPr>
          <p:cNvPicPr>
            <a:picLocks noChangeAspect="1"/>
          </p:cNvPicPr>
          <p:nvPr userDrawn="1"/>
        </p:nvPicPr>
        <p:blipFill>
          <a:blip r:embed="rId5"/>
          <a:srcRect/>
          <a:stretch/>
        </p:blipFill>
        <p:spPr>
          <a:xfrm>
            <a:off x="15466726" y="2823202"/>
            <a:ext cx="252246" cy="3073959"/>
          </a:xfrm>
          <a:custGeom>
            <a:avLst/>
            <a:gdLst>
              <a:gd name="connsiteX0" fmla="*/ 0 w 252246"/>
              <a:gd name="connsiteY0" fmla="*/ 0 h 3073959"/>
              <a:gd name="connsiteX1" fmla="*/ 35931 w 252246"/>
              <a:gd name="connsiteY1" fmla="*/ 106190 h 3073959"/>
              <a:gd name="connsiteX2" fmla="*/ 252246 w 252246"/>
              <a:gd name="connsiteY2" fmla="*/ 1536979 h 3073959"/>
              <a:gd name="connsiteX3" fmla="*/ 35931 w 252246"/>
              <a:gd name="connsiteY3" fmla="*/ 2967768 h 3073959"/>
              <a:gd name="connsiteX4" fmla="*/ 0 w 252246"/>
              <a:gd name="connsiteY4" fmla="*/ 3073959 h 3073959"/>
              <a:gd name="connsiteX5" fmla="*/ 0 w 252246"/>
              <a:gd name="connsiteY5" fmla="*/ 0 h 307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246" h="3073959">
                <a:moveTo>
                  <a:pt x="0" y="0"/>
                </a:moveTo>
                <a:lnTo>
                  <a:pt x="35931" y="106190"/>
                </a:lnTo>
                <a:cubicBezTo>
                  <a:pt x="176513" y="558176"/>
                  <a:pt x="252246" y="1038734"/>
                  <a:pt x="252246" y="1536979"/>
                </a:cubicBezTo>
                <a:cubicBezTo>
                  <a:pt x="252246" y="2035225"/>
                  <a:pt x="176513" y="2515782"/>
                  <a:pt x="35931" y="2967768"/>
                </a:cubicBezTo>
                <a:lnTo>
                  <a:pt x="0" y="3073959"/>
                </a:lnTo>
                <a:lnTo>
                  <a:pt x="0" y="0"/>
                </a:lnTo>
                <a:close/>
              </a:path>
            </a:pathLst>
          </a:custGeom>
        </p:spPr>
      </p:pic>
      <p:pic>
        <p:nvPicPr>
          <p:cNvPr id="42" name="Picture 41" descr="A person sitting on a couch with a dog&#10;&#10;Description automatically generated with medium confidence">
            <a:extLst>
              <a:ext uri="{FF2B5EF4-FFF2-40B4-BE49-F238E27FC236}">
                <a16:creationId xmlns:a16="http://schemas.microsoft.com/office/drawing/2014/main" id="{90D6FDDF-1211-F04A-B928-4D6BD2D6F906}"/>
              </a:ext>
            </a:extLst>
          </p:cNvPr>
          <p:cNvPicPr>
            <a:picLocks noChangeAspect="1"/>
          </p:cNvPicPr>
          <p:nvPr userDrawn="1"/>
        </p:nvPicPr>
        <p:blipFill>
          <a:blip r:embed="rId5"/>
          <a:srcRect/>
          <a:stretch/>
        </p:blipFill>
        <p:spPr>
          <a:xfrm>
            <a:off x="7960426" y="8162144"/>
            <a:ext cx="5894121" cy="1009523"/>
          </a:xfrm>
          <a:custGeom>
            <a:avLst/>
            <a:gdLst>
              <a:gd name="connsiteX0" fmla="*/ 0 w 5894121"/>
              <a:gd name="connsiteY0" fmla="*/ 0 h 1009523"/>
              <a:gd name="connsiteX1" fmla="*/ 5894121 w 5894121"/>
              <a:gd name="connsiteY1" fmla="*/ 0 h 1009523"/>
              <a:gd name="connsiteX2" fmla="*/ 5825849 w 5894121"/>
              <a:gd name="connsiteY2" fmla="*/ 53651 h 1009523"/>
              <a:gd name="connsiteX3" fmla="*/ 2947060 w 5894121"/>
              <a:gd name="connsiteY3" fmla="*/ 1009523 h 1009523"/>
              <a:gd name="connsiteX4" fmla="*/ 68271 w 5894121"/>
              <a:gd name="connsiteY4" fmla="*/ 53651 h 1009523"/>
              <a:gd name="connsiteX5" fmla="*/ 0 w 5894121"/>
              <a:gd name="connsiteY5" fmla="*/ 0 h 100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4121" h="1009523">
                <a:moveTo>
                  <a:pt x="0" y="0"/>
                </a:moveTo>
                <a:lnTo>
                  <a:pt x="5894121" y="0"/>
                </a:lnTo>
                <a:lnTo>
                  <a:pt x="5825849" y="53651"/>
                </a:lnTo>
                <a:cubicBezTo>
                  <a:pt x="5023088" y="654000"/>
                  <a:pt x="4026592" y="1009523"/>
                  <a:pt x="2947060" y="1009523"/>
                </a:cubicBezTo>
                <a:cubicBezTo>
                  <a:pt x="1867528" y="1009523"/>
                  <a:pt x="871032" y="654000"/>
                  <a:pt x="68271" y="53651"/>
                </a:cubicBezTo>
                <a:lnTo>
                  <a:pt x="0" y="0"/>
                </a:lnTo>
                <a:close/>
              </a:path>
            </a:pathLst>
          </a:custGeom>
        </p:spPr>
      </p:pic>
    </p:spTree>
    <p:extLst>
      <p:ext uri="{BB962C8B-B14F-4D97-AF65-F5344CB8AC3E}">
        <p14:creationId xmlns:p14="http://schemas.microsoft.com/office/powerpoint/2010/main" val="222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53535"/>
        </a:solidFill>
        <a:effectLst/>
      </p:bgPr>
    </p:bg>
    <p:spTree>
      <p:nvGrpSpPr>
        <p:cNvPr id="1" name=""/>
        <p:cNvGrpSpPr/>
        <p:nvPr/>
      </p:nvGrpSpPr>
      <p:grpSpPr>
        <a:xfrm>
          <a:off x="0" y="0"/>
          <a:ext cx="0" cy="0"/>
          <a:chOff x="0" y="0"/>
          <a:chExt cx="0" cy="0"/>
        </a:xfrm>
      </p:grpSpPr>
      <p:pic>
        <p:nvPicPr>
          <p:cNvPr id="11" name="Picture 10" descr="A picture containing outdoor, person&#10;&#10;Description automatically generated">
            <a:extLst>
              <a:ext uri="{FF2B5EF4-FFF2-40B4-BE49-F238E27FC236}">
                <a16:creationId xmlns:a16="http://schemas.microsoft.com/office/drawing/2014/main" id="{D1D7A9F1-5147-CB40-B197-3651BBB4CD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lvl1pPr>
              <a:defRPr>
                <a:solidFill>
                  <a:schemeClr val="tx1"/>
                </a:solidFill>
              </a:defRPr>
            </a:lvl1pPr>
          </a:lstStyle>
          <a:p>
            <a:fld id="{7D0A3693-5CB6-4B45-8859-D19B56E87773}" type="slidenum">
              <a:rPr lang="en-FI" smtClean="0"/>
              <a:pPr/>
              <a:t>‹#›</a:t>
            </a:fld>
            <a:endParaRPr lang="en-FI"/>
          </a:p>
        </p:txBody>
      </p:sp>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1089498"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a:t>Click to edit Master title style</a:t>
            </a:r>
            <a:endParaRPr lang="en-FI"/>
          </a:p>
        </p:txBody>
      </p:sp>
      <p:pic>
        <p:nvPicPr>
          <p:cNvPr id="5" name="Graphic 4">
            <a:extLst>
              <a:ext uri="{FF2B5EF4-FFF2-40B4-BE49-F238E27FC236}">
                <a16:creationId xmlns:a16="http://schemas.microsoft.com/office/drawing/2014/main" id="{34439394-3379-D54B-A310-62689E8DCF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6" name="TextBox 5">
            <a:extLst>
              <a:ext uri="{FF2B5EF4-FFF2-40B4-BE49-F238E27FC236}">
                <a16:creationId xmlns:a16="http://schemas.microsoft.com/office/drawing/2014/main" id="{E891609A-4B29-E743-92CC-DF8F2AA861D2}"/>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184996955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53535"/>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lvl1pPr>
              <a:defRPr>
                <a:solidFill>
                  <a:schemeClr val="tx1"/>
                </a:solidFill>
              </a:defRPr>
            </a:lvl1pPr>
          </a:lstStyle>
          <a:p>
            <a:fld id="{7D0A3693-5CB6-4B45-8859-D19B56E87773}" type="slidenum">
              <a:rPr lang="en-FI" smtClean="0"/>
              <a:pPr/>
              <a:t>‹#›</a:t>
            </a:fld>
            <a:endParaRPr lang="en-FI"/>
          </a:p>
        </p:txBody>
      </p:sp>
      <p:pic>
        <p:nvPicPr>
          <p:cNvPr id="22" name="Picture 21" descr="A picture containing tree, outdoor, person&#10;&#10;Description automatically generated">
            <a:extLst>
              <a:ext uri="{FF2B5EF4-FFF2-40B4-BE49-F238E27FC236}">
                <a16:creationId xmlns:a16="http://schemas.microsoft.com/office/drawing/2014/main" id="{6C5D2D7D-96F2-E248-9790-13C19A2FA5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95999" y="0"/>
            <a:ext cx="9622972" cy="8025673"/>
          </a:xfrm>
          <a:custGeom>
            <a:avLst/>
            <a:gdLst>
              <a:gd name="connsiteX0" fmla="*/ 2776736 w 9622972"/>
              <a:gd name="connsiteY0" fmla="*/ 0 h 8025673"/>
              <a:gd name="connsiteX1" fmla="*/ 6846236 w 9622972"/>
              <a:gd name="connsiteY1" fmla="*/ 0 h 8025673"/>
              <a:gd name="connsiteX2" fmla="*/ 6897464 w 9622972"/>
              <a:gd name="connsiteY2" fmla="*/ 23160 h 8025673"/>
              <a:gd name="connsiteX3" fmla="*/ 9622972 w 9622972"/>
              <a:gd name="connsiteY3" fmla="*/ 4360181 h 8025673"/>
              <a:gd name="connsiteX4" fmla="*/ 8046620 w 9622972"/>
              <a:gd name="connsiteY4" fmla="*/ 7921730 h 8025673"/>
              <a:gd name="connsiteX5" fmla="*/ 7926624 w 9622972"/>
              <a:gd name="connsiteY5" fmla="*/ 8025673 h 8025673"/>
              <a:gd name="connsiteX6" fmla="*/ 1696348 w 9622972"/>
              <a:gd name="connsiteY6" fmla="*/ 8025673 h 8025673"/>
              <a:gd name="connsiteX7" fmla="*/ 1576352 w 9622972"/>
              <a:gd name="connsiteY7" fmla="*/ 7921730 h 8025673"/>
              <a:gd name="connsiteX8" fmla="*/ 0 w 9622972"/>
              <a:gd name="connsiteY8" fmla="*/ 4360181 h 8025673"/>
              <a:gd name="connsiteX9" fmla="*/ 2725508 w 9622972"/>
              <a:gd name="connsiteY9" fmla="*/ 23160 h 8025673"/>
              <a:gd name="connsiteX10" fmla="*/ 2776736 w 9622972"/>
              <a:gd name="connsiteY10" fmla="*/ 0 h 80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2972" h="8025673">
                <a:moveTo>
                  <a:pt x="2776736" y="0"/>
                </a:moveTo>
                <a:lnTo>
                  <a:pt x="6846236" y="0"/>
                </a:lnTo>
                <a:lnTo>
                  <a:pt x="6897464" y="23160"/>
                </a:lnTo>
                <a:cubicBezTo>
                  <a:pt x="8510121" y="800218"/>
                  <a:pt x="9622972" y="2450240"/>
                  <a:pt x="9622972" y="4360181"/>
                </a:cubicBezTo>
                <a:cubicBezTo>
                  <a:pt x="9622972" y="5771877"/>
                  <a:pt x="9015006" y="7041575"/>
                  <a:pt x="8046620" y="7921730"/>
                </a:cubicBezTo>
                <a:lnTo>
                  <a:pt x="7926624" y="8025673"/>
                </a:lnTo>
                <a:lnTo>
                  <a:pt x="1696348" y="8025673"/>
                </a:lnTo>
                <a:lnTo>
                  <a:pt x="1576352" y="7921730"/>
                </a:lnTo>
                <a:cubicBezTo>
                  <a:pt x="607966" y="7041575"/>
                  <a:pt x="0" y="5771877"/>
                  <a:pt x="0" y="4360181"/>
                </a:cubicBezTo>
                <a:cubicBezTo>
                  <a:pt x="0" y="2450240"/>
                  <a:pt x="1112851" y="800218"/>
                  <a:pt x="2725508" y="23160"/>
                </a:cubicBezTo>
                <a:lnTo>
                  <a:pt x="2776736" y="0"/>
                </a:lnTo>
                <a:close/>
              </a:path>
            </a:pathLst>
          </a:custGeom>
        </p:spPr>
      </p:pic>
      <p:pic>
        <p:nvPicPr>
          <p:cNvPr id="19" name="Picture 18" descr="A picture containing tree, outdoor, person&#10;&#10;Description automatically generated">
            <a:extLst>
              <a:ext uri="{FF2B5EF4-FFF2-40B4-BE49-F238E27FC236}">
                <a16:creationId xmlns:a16="http://schemas.microsoft.com/office/drawing/2014/main" id="{31EB7974-F872-B944-B3BB-BAB967AFB342}"/>
              </a:ext>
            </a:extLst>
          </p:cNvPr>
          <p:cNvPicPr>
            <a:picLocks noChangeAspect="1"/>
          </p:cNvPicPr>
          <p:nvPr userDrawn="1"/>
        </p:nvPicPr>
        <p:blipFill>
          <a:blip r:embed="rId3"/>
          <a:srcRect/>
          <a:stretch/>
        </p:blipFill>
        <p:spPr>
          <a:xfrm>
            <a:off x="8872735" y="-451305"/>
            <a:ext cx="4069500" cy="451305"/>
          </a:xfrm>
          <a:custGeom>
            <a:avLst/>
            <a:gdLst>
              <a:gd name="connsiteX0" fmla="*/ 2034750 w 4069500"/>
              <a:gd name="connsiteY0" fmla="*/ 0 h 451305"/>
              <a:gd name="connsiteX1" fmla="*/ 3907597 w 4069500"/>
              <a:gd name="connsiteY1" fmla="*/ 378110 h 451305"/>
              <a:gd name="connsiteX2" fmla="*/ 4069500 w 4069500"/>
              <a:gd name="connsiteY2" fmla="*/ 451305 h 451305"/>
              <a:gd name="connsiteX3" fmla="*/ 0 w 4069500"/>
              <a:gd name="connsiteY3" fmla="*/ 451305 h 451305"/>
              <a:gd name="connsiteX4" fmla="*/ 161903 w 4069500"/>
              <a:gd name="connsiteY4" fmla="*/ 378110 h 451305"/>
              <a:gd name="connsiteX5" fmla="*/ 2034750 w 4069500"/>
              <a:gd name="connsiteY5" fmla="*/ 0 h 45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500" h="451305">
                <a:moveTo>
                  <a:pt x="2034750" y="0"/>
                </a:moveTo>
                <a:cubicBezTo>
                  <a:pt x="2699077" y="0"/>
                  <a:pt x="3331959" y="134636"/>
                  <a:pt x="3907597" y="378110"/>
                </a:cubicBezTo>
                <a:lnTo>
                  <a:pt x="4069500" y="451305"/>
                </a:lnTo>
                <a:lnTo>
                  <a:pt x="0" y="451305"/>
                </a:lnTo>
                <a:lnTo>
                  <a:pt x="161903" y="378110"/>
                </a:lnTo>
                <a:cubicBezTo>
                  <a:pt x="737541" y="134636"/>
                  <a:pt x="1370423" y="0"/>
                  <a:pt x="2034750" y="0"/>
                </a:cubicBezTo>
                <a:close/>
              </a:path>
            </a:pathLst>
          </a:custGeom>
        </p:spPr>
      </p:pic>
      <p:pic>
        <p:nvPicPr>
          <p:cNvPr id="16" name="Picture 15" descr="A picture containing tree, outdoor, person&#10;&#10;Description automatically generated">
            <a:extLst>
              <a:ext uri="{FF2B5EF4-FFF2-40B4-BE49-F238E27FC236}">
                <a16:creationId xmlns:a16="http://schemas.microsoft.com/office/drawing/2014/main" id="{CA854139-EF7F-444F-BB54-B9986D72D13B}"/>
              </a:ext>
            </a:extLst>
          </p:cNvPr>
          <p:cNvPicPr>
            <a:picLocks noChangeAspect="1"/>
          </p:cNvPicPr>
          <p:nvPr userDrawn="1"/>
        </p:nvPicPr>
        <p:blipFill>
          <a:blip r:embed="rId3"/>
          <a:srcRect/>
          <a:stretch/>
        </p:blipFill>
        <p:spPr>
          <a:xfrm>
            <a:off x="7792347" y="8025673"/>
            <a:ext cx="6230276" cy="1145994"/>
          </a:xfrm>
          <a:custGeom>
            <a:avLst/>
            <a:gdLst>
              <a:gd name="connsiteX0" fmla="*/ 0 w 6230276"/>
              <a:gd name="connsiteY0" fmla="*/ 0 h 1145994"/>
              <a:gd name="connsiteX1" fmla="*/ 6230276 w 6230276"/>
              <a:gd name="connsiteY1" fmla="*/ 0 h 1145994"/>
              <a:gd name="connsiteX2" fmla="*/ 6175690 w 6230276"/>
              <a:gd name="connsiteY2" fmla="*/ 47284 h 1145994"/>
              <a:gd name="connsiteX3" fmla="*/ 3115138 w 6230276"/>
              <a:gd name="connsiteY3" fmla="*/ 1145994 h 1145994"/>
              <a:gd name="connsiteX4" fmla="*/ 54586 w 6230276"/>
              <a:gd name="connsiteY4" fmla="*/ 47284 h 1145994"/>
              <a:gd name="connsiteX5" fmla="*/ 0 w 6230276"/>
              <a:gd name="connsiteY5" fmla="*/ 0 h 114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0276" h="1145994">
                <a:moveTo>
                  <a:pt x="0" y="0"/>
                </a:moveTo>
                <a:lnTo>
                  <a:pt x="6230276" y="0"/>
                </a:lnTo>
                <a:lnTo>
                  <a:pt x="6175690" y="47284"/>
                </a:lnTo>
                <a:cubicBezTo>
                  <a:pt x="5343981" y="733671"/>
                  <a:pt x="4277711" y="1145994"/>
                  <a:pt x="3115138" y="1145994"/>
                </a:cubicBezTo>
                <a:cubicBezTo>
                  <a:pt x="1952565" y="1145994"/>
                  <a:pt x="886295" y="733671"/>
                  <a:pt x="54586" y="47284"/>
                </a:cubicBezTo>
                <a:lnTo>
                  <a:pt x="0" y="0"/>
                </a:lnTo>
                <a:close/>
              </a:path>
            </a:pathLst>
          </a:custGeom>
        </p:spPr>
      </p:pic>
      <p:sp>
        <p:nvSpPr>
          <p:cNvPr id="23" name="Title 1">
            <a:extLst>
              <a:ext uri="{FF2B5EF4-FFF2-40B4-BE49-F238E27FC236}">
                <a16:creationId xmlns:a16="http://schemas.microsoft.com/office/drawing/2014/main" id="{27ADE9ED-8CA3-FC4A-BB31-D05251C654FC}"/>
              </a:ext>
            </a:extLst>
          </p:cNvPr>
          <p:cNvSpPr>
            <a:spLocks noGrp="1"/>
          </p:cNvSpPr>
          <p:nvPr>
            <p:ph type="ctrTitle"/>
          </p:nvPr>
        </p:nvSpPr>
        <p:spPr>
          <a:xfrm>
            <a:off x="1089498"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a:t>Click to edit Master title style</a:t>
            </a:r>
            <a:endParaRPr lang="en-FI"/>
          </a:p>
        </p:txBody>
      </p:sp>
      <p:pic>
        <p:nvPicPr>
          <p:cNvPr id="24" name="Graphic 23">
            <a:extLst>
              <a:ext uri="{FF2B5EF4-FFF2-40B4-BE49-F238E27FC236}">
                <a16:creationId xmlns:a16="http://schemas.microsoft.com/office/drawing/2014/main" id="{17255144-67B3-E145-A679-12BC82B240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64509" y="6392997"/>
            <a:ext cx="533400" cy="266700"/>
          </a:xfrm>
          <a:prstGeom prst="rect">
            <a:avLst/>
          </a:prstGeom>
        </p:spPr>
      </p:pic>
      <p:sp>
        <p:nvSpPr>
          <p:cNvPr id="25" name="TextBox 24">
            <a:extLst>
              <a:ext uri="{FF2B5EF4-FFF2-40B4-BE49-F238E27FC236}">
                <a16:creationId xmlns:a16="http://schemas.microsoft.com/office/drawing/2014/main" id="{36127001-AD43-9249-B399-7C5D1E5675BA}"/>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408561075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53535"/>
        </a:solidFill>
        <a:effectLst/>
      </p:bgPr>
    </p:bg>
    <p:spTree>
      <p:nvGrpSpPr>
        <p:cNvPr id="1" name=""/>
        <p:cNvGrpSpPr/>
        <p:nvPr/>
      </p:nvGrpSpPr>
      <p:grpSpPr>
        <a:xfrm>
          <a:off x="0" y="0"/>
          <a:ext cx="0" cy="0"/>
          <a:chOff x="0" y="0"/>
          <a:chExt cx="0" cy="0"/>
        </a:xfrm>
      </p:grpSpPr>
      <p:pic>
        <p:nvPicPr>
          <p:cNvPr id="12" name="Picture 11" descr="A person holding a plant&#10;&#10;Description automatically generated with medium confidence">
            <a:extLst>
              <a:ext uri="{FF2B5EF4-FFF2-40B4-BE49-F238E27FC236}">
                <a16:creationId xmlns:a16="http://schemas.microsoft.com/office/drawing/2014/main" id="{82BC1A98-966E-C44E-81DE-046AA0AF14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96000" y="-451305"/>
            <a:ext cx="7848601" cy="9622972"/>
          </a:xfrm>
          <a:custGeom>
            <a:avLst/>
            <a:gdLst>
              <a:gd name="connsiteX0" fmla="*/ 4811486 w 7848601"/>
              <a:gd name="connsiteY0" fmla="*/ 0 h 9622972"/>
              <a:gd name="connsiteX1" fmla="*/ 7690275 w 7848601"/>
              <a:gd name="connsiteY1" fmla="*/ 955872 h 9622972"/>
              <a:gd name="connsiteX2" fmla="*/ 7848601 w 7848601"/>
              <a:gd name="connsiteY2" fmla="*/ 1080292 h 9622972"/>
              <a:gd name="connsiteX3" fmla="*/ 7848601 w 7848601"/>
              <a:gd name="connsiteY3" fmla="*/ 8542680 h 9622972"/>
              <a:gd name="connsiteX4" fmla="*/ 7690275 w 7848601"/>
              <a:gd name="connsiteY4" fmla="*/ 8667100 h 9622972"/>
              <a:gd name="connsiteX5" fmla="*/ 4811486 w 7848601"/>
              <a:gd name="connsiteY5" fmla="*/ 9622972 h 9622972"/>
              <a:gd name="connsiteX6" fmla="*/ 0 w 7848601"/>
              <a:gd name="connsiteY6" fmla="*/ 4811486 h 9622972"/>
              <a:gd name="connsiteX7" fmla="*/ 4811486 w 7848601"/>
              <a:gd name="connsiteY7" fmla="*/ 0 h 962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8601" h="9622972">
                <a:moveTo>
                  <a:pt x="4811486" y="0"/>
                </a:moveTo>
                <a:cubicBezTo>
                  <a:pt x="5891018" y="0"/>
                  <a:pt x="6887514" y="355523"/>
                  <a:pt x="7690275" y="955872"/>
                </a:cubicBezTo>
                <a:lnTo>
                  <a:pt x="7848601" y="1080292"/>
                </a:lnTo>
                <a:lnTo>
                  <a:pt x="7848601" y="8542680"/>
                </a:lnTo>
                <a:lnTo>
                  <a:pt x="7690275" y="8667100"/>
                </a:lnTo>
                <a:cubicBezTo>
                  <a:pt x="6887514" y="9267449"/>
                  <a:pt x="5891018" y="9622972"/>
                  <a:pt x="4811486" y="9622972"/>
                </a:cubicBezTo>
                <a:cubicBezTo>
                  <a:pt x="2154176" y="9622972"/>
                  <a:pt x="0" y="7468796"/>
                  <a:pt x="0" y="4811486"/>
                </a:cubicBezTo>
                <a:cubicBezTo>
                  <a:pt x="0" y="2154176"/>
                  <a:pt x="2154176" y="0"/>
                  <a:pt x="4811486" y="0"/>
                </a:cubicBezTo>
                <a:close/>
              </a:path>
            </a:pathLst>
          </a:custGeom>
        </p:spPr>
      </p:pic>
      <p:pic>
        <p:nvPicPr>
          <p:cNvPr id="10" name="Picture 9" descr="A person holding a plant&#10;&#10;Description automatically generated with medium confidence">
            <a:extLst>
              <a:ext uri="{FF2B5EF4-FFF2-40B4-BE49-F238E27FC236}">
                <a16:creationId xmlns:a16="http://schemas.microsoft.com/office/drawing/2014/main" id="{3EED3874-1C74-494C-932B-628FB3893982}"/>
              </a:ext>
            </a:extLst>
          </p:cNvPr>
          <p:cNvPicPr>
            <a:picLocks noChangeAspect="1"/>
          </p:cNvPicPr>
          <p:nvPr userDrawn="1"/>
        </p:nvPicPr>
        <p:blipFill>
          <a:blip r:embed="rId3"/>
          <a:srcRect/>
          <a:stretch/>
        </p:blipFill>
        <p:spPr>
          <a:xfrm>
            <a:off x="13944601" y="628987"/>
            <a:ext cx="1774371" cy="7462388"/>
          </a:xfrm>
          <a:custGeom>
            <a:avLst/>
            <a:gdLst>
              <a:gd name="connsiteX0" fmla="*/ 0 w 1774371"/>
              <a:gd name="connsiteY0" fmla="*/ 0 h 7462388"/>
              <a:gd name="connsiteX1" fmla="*/ 23437 w 1774371"/>
              <a:gd name="connsiteY1" fmla="*/ 18418 h 7462388"/>
              <a:gd name="connsiteX2" fmla="*/ 1774371 w 1774371"/>
              <a:gd name="connsiteY2" fmla="*/ 3731194 h 7462388"/>
              <a:gd name="connsiteX3" fmla="*/ 23437 w 1774371"/>
              <a:gd name="connsiteY3" fmla="*/ 7443970 h 7462388"/>
              <a:gd name="connsiteX4" fmla="*/ 0 w 1774371"/>
              <a:gd name="connsiteY4" fmla="*/ 7462388 h 7462388"/>
              <a:gd name="connsiteX5" fmla="*/ 0 w 1774371"/>
              <a:gd name="connsiteY5" fmla="*/ 0 h 746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71" h="7462388">
                <a:moveTo>
                  <a:pt x="0" y="0"/>
                </a:moveTo>
                <a:lnTo>
                  <a:pt x="23437" y="18418"/>
                </a:lnTo>
                <a:cubicBezTo>
                  <a:pt x="1092776" y="900915"/>
                  <a:pt x="1774371" y="2236457"/>
                  <a:pt x="1774371" y="3731194"/>
                </a:cubicBezTo>
                <a:cubicBezTo>
                  <a:pt x="1774371" y="5225931"/>
                  <a:pt x="1092776" y="6561473"/>
                  <a:pt x="23437" y="7443970"/>
                </a:cubicBezTo>
                <a:lnTo>
                  <a:pt x="0" y="7462388"/>
                </a:lnTo>
                <a:lnTo>
                  <a:pt x="0" y="0"/>
                </a:lnTo>
                <a:close/>
              </a:path>
            </a:pathLst>
          </a:custGeom>
        </p:spPr>
      </p:pic>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lvl1pPr>
              <a:defRPr>
                <a:solidFill>
                  <a:schemeClr val="tx1"/>
                </a:solidFill>
              </a:defRPr>
            </a:lvl1pPr>
          </a:lstStyle>
          <a:p>
            <a:fld id="{7D0A3693-5CB6-4B45-8859-D19B56E87773}" type="slidenum">
              <a:rPr lang="en-FI" smtClean="0"/>
              <a:pPr/>
              <a:t>‹#›</a:t>
            </a:fld>
            <a:endParaRPr lang="en-FI"/>
          </a:p>
        </p:txBody>
      </p:sp>
      <p:sp>
        <p:nvSpPr>
          <p:cNvPr id="14" name="Title 1">
            <a:extLst>
              <a:ext uri="{FF2B5EF4-FFF2-40B4-BE49-F238E27FC236}">
                <a16:creationId xmlns:a16="http://schemas.microsoft.com/office/drawing/2014/main" id="{5422767B-98B3-2741-AD1F-64778D33D81A}"/>
              </a:ext>
            </a:extLst>
          </p:cNvPr>
          <p:cNvSpPr>
            <a:spLocks noGrp="1"/>
          </p:cNvSpPr>
          <p:nvPr>
            <p:ph type="ctrTitle"/>
          </p:nvPr>
        </p:nvSpPr>
        <p:spPr>
          <a:xfrm>
            <a:off x="1089498"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a:t>Click to edit Master title style</a:t>
            </a:r>
            <a:endParaRPr lang="en-FI"/>
          </a:p>
        </p:txBody>
      </p:sp>
      <p:pic>
        <p:nvPicPr>
          <p:cNvPr id="15" name="Graphic 14">
            <a:extLst>
              <a:ext uri="{FF2B5EF4-FFF2-40B4-BE49-F238E27FC236}">
                <a16:creationId xmlns:a16="http://schemas.microsoft.com/office/drawing/2014/main" id="{7AF4706E-2A1A-3543-B5C9-77669F8268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64509" y="6392997"/>
            <a:ext cx="533400" cy="266700"/>
          </a:xfrm>
          <a:prstGeom prst="rect">
            <a:avLst/>
          </a:prstGeom>
        </p:spPr>
      </p:pic>
      <p:sp>
        <p:nvSpPr>
          <p:cNvPr id="16" name="TextBox 15">
            <a:extLst>
              <a:ext uri="{FF2B5EF4-FFF2-40B4-BE49-F238E27FC236}">
                <a16:creationId xmlns:a16="http://schemas.microsoft.com/office/drawing/2014/main" id="{A108795B-E7D5-744C-BC8F-709469A8D662}"/>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35197288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EA96E49C-420E-ED4E-9B3C-5FB9931BDB5D}"/>
              </a:ext>
            </a:extLst>
          </p:cNvPr>
          <p:cNvSpPr>
            <a:spLocks noGrp="1"/>
          </p:cNvSpPr>
          <p:nvPr>
            <p:ph type="dt" sz="half" idx="10"/>
          </p:nvPr>
        </p:nvSpPr>
        <p:spPr/>
        <p:txBody>
          <a:bodyPr/>
          <a:lstStyle/>
          <a:p>
            <a:fld id="{E29A349F-09DD-084C-87A0-FF9EA268AC01}" type="datetime1">
              <a:rPr lang="fi-FI" smtClean="0"/>
              <a:t>4.8.2023</a:t>
            </a:fld>
            <a:endParaRPr lang="en-FI"/>
          </a:p>
        </p:txBody>
      </p:sp>
      <p:sp>
        <p:nvSpPr>
          <p:cNvPr id="10" name="Footer Placeholder 9">
            <a:extLst>
              <a:ext uri="{FF2B5EF4-FFF2-40B4-BE49-F238E27FC236}">
                <a16:creationId xmlns:a16="http://schemas.microsoft.com/office/drawing/2014/main" id="{AE8DD876-5F27-7C43-93CB-5E0F55D9D47D}"/>
              </a:ext>
            </a:extLst>
          </p:cNvPr>
          <p:cNvSpPr>
            <a:spLocks noGrp="1"/>
          </p:cNvSpPr>
          <p:nvPr>
            <p:ph type="ftr" sz="quarter" idx="11"/>
          </p:nvPr>
        </p:nvSpPr>
        <p:spPr/>
        <p:txBody>
          <a:bodyPr/>
          <a:lstStyle/>
          <a:p>
            <a:r>
              <a:rPr lang="en-GB"/>
              <a:t>MIELI Suomen Mielenterveys ry</a:t>
            </a:r>
            <a:endParaRPr lang="en-FI"/>
          </a:p>
        </p:txBody>
      </p:sp>
      <p:pic>
        <p:nvPicPr>
          <p:cNvPr id="7" name="Graphic 6">
            <a:extLst>
              <a:ext uri="{FF2B5EF4-FFF2-40B4-BE49-F238E27FC236}">
                <a16:creationId xmlns:a16="http://schemas.microsoft.com/office/drawing/2014/main" id="{3BF98C0F-F2D3-1E44-ACC8-707367EEF9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1528" y="943429"/>
            <a:ext cx="3380014" cy="1690007"/>
          </a:xfrm>
          <a:prstGeom prst="rect">
            <a:avLst/>
          </a:prstGeom>
        </p:spPr>
      </p:pic>
    </p:spTree>
    <p:extLst>
      <p:ext uri="{BB962C8B-B14F-4D97-AF65-F5344CB8AC3E}">
        <p14:creationId xmlns:p14="http://schemas.microsoft.com/office/powerpoint/2010/main" val="428392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053535"/>
        </a:solidFill>
        <a:effectLst/>
      </p:bgPr>
    </p:bg>
    <p:spTree>
      <p:nvGrpSpPr>
        <p:cNvPr id="1" name=""/>
        <p:cNvGrpSpPr/>
        <p:nvPr/>
      </p:nvGrpSpPr>
      <p:grpSpPr>
        <a:xfrm>
          <a:off x="0" y="0"/>
          <a:ext cx="0" cy="0"/>
          <a:chOff x="0" y="0"/>
          <a:chExt cx="0" cy="0"/>
        </a:xfrm>
      </p:grpSpPr>
      <p:pic>
        <p:nvPicPr>
          <p:cNvPr id="22" name="Picture 21" descr="A person sitting on a couch with a dog&#10;&#10;Description automatically generated with medium confidence">
            <a:extLst>
              <a:ext uri="{FF2B5EF4-FFF2-40B4-BE49-F238E27FC236}">
                <a16:creationId xmlns:a16="http://schemas.microsoft.com/office/drawing/2014/main" id="{17F0704C-6E64-354B-968A-913D81B2C1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6096000" y="-451305"/>
            <a:ext cx="9622972" cy="8613449"/>
          </a:xfrm>
          <a:custGeom>
            <a:avLst/>
            <a:gdLst>
              <a:gd name="connsiteX0" fmla="*/ 4811486 w 9622972"/>
              <a:gd name="connsiteY0" fmla="*/ 0 h 8613449"/>
              <a:gd name="connsiteX1" fmla="*/ 0 w 9622972"/>
              <a:gd name="connsiteY1" fmla="*/ 4811486 h 8613449"/>
              <a:gd name="connsiteX2" fmla="*/ 1750934 w 9622972"/>
              <a:gd name="connsiteY2" fmla="*/ 8524262 h 8613449"/>
              <a:gd name="connsiteX3" fmla="*/ 1864425 w 9622972"/>
              <a:gd name="connsiteY3" fmla="*/ 8613449 h 8613449"/>
              <a:gd name="connsiteX4" fmla="*/ 7758547 w 9622972"/>
              <a:gd name="connsiteY4" fmla="*/ 8613449 h 8613449"/>
              <a:gd name="connsiteX5" fmla="*/ 7872038 w 9622972"/>
              <a:gd name="connsiteY5" fmla="*/ 8524262 h 8613449"/>
              <a:gd name="connsiteX6" fmla="*/ 9622972 w 9622972"/>
              <a:gd name="connsiteY6" fmla="*/ 4811486 h 8613449"/>
              <a:gd name="connsiteX7" fmla="*/ 4811486 w 9622972"/>
              <a:gd name="connsiteY7" fmla="*/ 0 h 861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22972" h="8613449">
                <a:moveTo>
                  <a:pt x="4811486" y="0"/>
                </a:moveTo>
                <a:cubicBezTo>
                  <a:pt x="2154176" y="0"/>
                  <a:pt x="0" y="2154176"/>
                  <a:pt x="0" y="4811486"/>
                </a:cubicBezTo>
                <a:cubicBezTo>
                  <a:pt x="0" y="6306223"/>
                  <a:pt x="681595" y="7641765"/>
                  <a:pt x="1750934" y="8524262"/>
                </a:cubicBezTo>
                <a:lnTo>
                  <a:pt x="1864425" y="8613449"/>
                </a:lnTo>
                <a:lnTo>
                  <a:pt x="7758547" y="8613449"/>
                </a:lnTo>
                <a:lnTo>
                  <a:pt x="7872038" y="8524262"/>
                </a:lnTo>
                <a:cubicBezTo>
                  <a:pt x="8941377" y="7641765"/>
                  <a:pt x="9622972" y="6306223"/>
                  <a:pt x="9622972" y="4811486"/>
                </a:cubicBezTo>
                <a:cubicBezTo>
                  <a:pt x="9622972" y="2154176"/>
                  <a:pt x="7468796" y="0"/>
                  <a:pt x="4811486" y="0"/>
                </a:cubicBezTo>
                <a:close/>
              </a:path>
            </a:pathLst>
          </a:custGeom>
        </p:spPr>
      </p:pic>
      <p:pic>
        <p:nvPicPr>
          <p:cNvPr id="10" name="Picture 9" descr="A person holding a plant&#10;&#10;Description automatically generated with medium confidence">
            <a:extLst>
              <a:ext uri="{FF2B5EF4-FFF2-40B4-BE49-F238E27FC236}">
                <a16:creationId xmlns:a16="http://schemas.microsoft.com/office/drawing/2014/main" id="{3EED3874-1C74-494C-932B-628FB3893982}"/>
              </a:ext>
            </a:extLst>
          </p:cNvPr>
          <p:cNvPicPr>
            <a:picLocks noChangeAspect="1"/>
          </p:cNvPicPr>
          <p:nvPr userDrawn="1"/>
        </p:nvPicPr>
        <p:blipFill>
          <a:blip r:embed="rId3"/>
          <a:srcRect/>
          <a:stretch/>
        </p:blipFill>
        <p:spPr>
          <a:xfrm>
            <a:off x="13944601" y="628987"/>
            <a:ext cx="1774371" cy="7462388"/>
          </a:xfrm>
          <a:custGeom>
            <a:avLst/>
            <a:gdLst>
              <a:gd name="connsiteX0" fmla="*/ 0 w 1774371"/>
              <a:gd name="connsiteY0" fmla="*/ 0 h 7462388"/>
              <a:gd name="connsiteX1" fmla="*/ 23437 w 1774371"/>
              <a:gd name="connsiteY1" fmla="*/ 18418 h 7462388"/>
              <a:gd name="connsiteX2" fmla="*/ 1774371 w 1774371"/>
              <a:gd name="connsiteY2" fmla="*/ 3731194 h 7462388"/>
              <a:gd name="connsiteX3" fmla="*/ 23437 w 1774371"/>
              <a:gd name="connsiteY3" fmla="*/ 7443970 h 7462388"/>
              <a:gd name="connsiteX4" fmla="*/ 0 w 1774371"/>
              <a:gd name="connsiteY4" fmla="*/ 7462388 h 7462388"/>
              <a:gd name="connsiteX5" fmla="*/ 0 w 1774371"/>
              <a:gd name="connsiteY5" fmla="*/ 0 h 746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71" h="7462388">
                <a:moveTo>
                  <a:pt x="0" y="0"/>
                </a:moveTo>
                <a:lnTo>
                  <a:pt x="23437" y="18418"/>
                </a:lnTo>
                <a:cubicBezTo>
                  <a:pt x="1092776" y="900915"/>
                  <a:pt x="1774371" y="2236457"/>
                  <a:pt x="1774371" y="3731194"/>
                </a:cubicBezTo>
                <a:cubicBezTo>
                  <a:pt x="1774371" y="5225931"/>
                  <a:pt x="1092776" y="6561473"/>
                  <a:pt x="23437" y="7443970"/>
                </a:cubicBezTo>
                <a:lnTo>
                  <a:pt x="0" y="7462388"/>
                </a:lnTo>
                <a:lnTo>
                  <a:pt x="0" y="0"/>
                </a:lnTo>
                <a:close/>
              </a:path>
            </a:pathLst>
          </a:custGeom>
        </p:spPr>
      </p:pic>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lvl1pPr>
              <a:defRPr>
                <a:solidFill>
                  <a:schemeClr val="tx1"/>
                </a:solidFill>
              </a:defRPr>
            </a:lvl1pPr>
          </a:lstStyle>
          <a:p>
            <a:fld id="{7D0A3693-5CB6-4B45-8859-D19B56E87773}" type="slidenum">
              <a:rPr lang="en-FI" smtClean="0"/>
              <a:pPr/>
              <a:t>‹#›</a:t>
            </a:fld>
            <a:endParaRPr lang="en-FI"/>
          </a:p>
        </p:txBody>
      </p:sp>
      <p:sp>
        <p:nvSpPr>
          <p:cNvPr id="14" name="Title 1">
            <a:extLst>
              <a:ext uri="{FF2B5EF4-FFF2-40B4-BE49-F238E27FC236}">
                <a16:creationId xmlns:a16="http://schemas.microsoft.com/office/drawing/2014/main" id="{5422767B-98B3-2741-AD1F-64778D33D81A}"/>
              </a:ext>
            </a:extLst>
          </p:cNvPr>
          <p:cNvSpPr>
            <a:spLocks noGrp="1"/>
          </p:cNvSpPr>
          <p:nvPr>
            <p:ph type="ctrTitle"/>
          </p:nvPr>
        </p:nvSpPr>
        <p:spPr>
          <a:xfrm>
            <a:off x="1089498"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a:t>Click to edit Master title style</a:t>
            </a:r>
            <a:endParaRPr lang="en-FI"/>
          </a:p>
        </p:txBody>
      </p:sp>
      <p:pic>
        <p:nvPicPr>
          <p:cNvPr id="15" name="Graphic 14">
            <a:extLst>
              <a:ext uri="{FF2B5EF4-FFF2-40B4-BE49-F238E27FC236}">
                <a16:creationId xmlns:a16="http://schemas.microsoft.com/office/drawing/2014/main" id="{7AF4706E-2A1A-3543-B5C9-77669F8268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64509" y="6392997"/>
            <a:ext cx="533400" cy="266700"/>
          </a:xfrm>
          <a:prstGeom prst="rect">
            <a:avLst/>
          </a:prstGeom>
        </p:spPr>
      </p:pic>
      <p:sp>
        <p:nvSpPr>
          <p:cNvPr id="16" name="TextBox 15">
            <a:extLst>
              <a:ext uri="{FF2B5EF4-FFF2-40B4-BE49-F238E27FC236}">
                <a16:creationId xmlns:a16="http://schemas.microsoft.com/office/drawing/2014/main" id="{A108795B-E7D5-744C-BC8F-709469A8D662}"/>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pic>
        <p:nvPicPr>
          <p:cNvPr id="20" name="Picture 19" descr="A person sitting on a couch with a dog&#10;&#10;Description automatically generated with medium confidence">
            <a:extLst>
              <a:ext uri="{FF2B5EF4-FFF2-40B4-BE49-F238E27FC236}">
                <a16:creationId xmlns:a16="http://schemas.microsoft.com/office/drawing/2014/main" id="{0222A5B1-11B6-E241-B517-EF0898C3777D}"/>
              </a:ext>
            </a:extLst>
          </p:cNvPr>
          <p:cNvPicPr>
            <a:picLocks noChangeAspect="1"/>
          </p:cNvPicPr>
          <p:nvPr userDrawn="1"/>
        </p:nvPicPr>
        <p:blipFill>
          <a:blip r:embed="rId3"/>
          <a:srcRect/>
          <a:stretch/>
        </p:blipFill>
        <p:spPr>
          <a:xfrm flipH="1">
            <a:off x="7960425" y="8162144"/>
            <a:ext cx="5894122" cy="1009523"/>
          </a:xfrm>
          <a:custGeom>
            <a:avLst/>
            <a:gdLst>
              <a:gd name="connsiteX0" fmla="*/ 5894122 w 5894122"/>
              <a:gd name="connsiteY0" fmla="*/ 0 h 1009523"/>
              <a:gd name="connsiteX1" fmla="*/ 0 w 5894122"/>
              <a:gd name="connsiteY1" fmla="*/ 0 h 1009523"/>
              <a:gd name="connsiteX2" fmla="*/ 68272 w 5894122"/>
              <a:gd name="connsiteY2" fmla="*/ 53651 h 1009523"/>
              <a:gd name="connsiteX3" fmla="*/ 2947061 w 5894122"/>
              <a:gd name="connsiteY3" fmla="*/ 1009523 h 1009523"/>
              <a:gd name="connsiteX4" fmla="*/ 5825850 w 5894122"/>
              <a:gd name="connsiteY4" fmla="*/ 53651 h 1009523"/>
              <a:gd name="connsiteX5" fmla="*/ 5894122 w 5894122"/>
              <a:gd name="connsiteY5" fmla="*/ 0 h 100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4122" h="1009523">
                <a:moveTo>
                  <a:pt x="5894122" y="0"/>
                </a:moveTo>
                <a:lnTo>
                  <a:pt x="0" y="0"/>
                </a:lnTo>
                <a:lnTo>
                  <a:pt x="68272" y="53651"/>
                </a:lnTo>
                <a:cubicBezTo>
                  <a:pt x="871033" y="654000"/>
                  <a:pt x="1867529" y="1009523"/>
                  <a:pt x="2947061" y="1009523"/>
                </a:cubicBezTo>
                <a:cubicBezTo>
                  <a:pt x="4026593" y="1009523"/>
                  <a:pt x="5023089" y="654000"/>
                  <a:pt x="5825850" y="53651"/>
                </a:cubicBezTo>
                <a:lnTo>
                  <a:pt x="5894122" y="0"/>
                </a:lnTo>
                <a:close/>
              </a:path>
            </a:pathLst>
          </a:custGeom>
        </p:spPr>
      </p:pic>
    </p:spTree>
    <p:extLst>
      <p:ext uri="{BB962C8B-B14F-4D97-AF65-F5344CB8AC3E}">
        <p14:creationId xmlns:p14="http://schemas.microsoft.com/office/powerpoint/2010/main" val="50900706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DEDED"/>
        </a:solidFill>
        <a:effectLst/>
      </p:bgPr>
    </p:bg>
    <p:spTree>
      <p:nvGrpSpPr>
        <p:cNvPr id="1" name=""/>
        <p:cNvGrpSpPr/>
        <p:nvPr/>
      </p:nvGrpSpPr>
      <p:grpSpPr>
        <a:xfrm>
          <a:off x="0" y="0"/>
          <a:ext cx="0" cy="0"/>
          <a:chOff x="0" y="0"/>
          <a:chExt cx="0" cy="0"/>
        </a:xfrm>
      </p:grpSpPr>
      <p:pic>
        <p:nvPicPr>
          <p:cNvPr id="11" name="Picture 10" descr="A picture containing outdoor, person&#10;&#10;Description automatically generated">
            <a:extLst>
              <a:ext uri="{FF2B5EF4-FFF2-40B4-BE49-F238E27FC236}">
                <a16:creationId xmlns:a16="http://schemas.microsoft.com/office/drawing/2014/main" id="{D1D7A9F1-5147-CB40-B197-3651BBB4CD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lvl1pPr>
              <a:defRPr>
                <a:solidFill>
                  <a:schemeClr val="tx1"/>
                </a:solidFill>
              </a:defRPr>
            </a:lvl1pPr>
          </a:lstStyle>
          <a:p>
            <a:fld id="{7D0A3693-5CB6-4B45-8859-D19B56E87773}" type="slidenum">
              <a:rPr lang="en-FI" smtClean="0"/>
              <a:pPr/>
              <a:t>‹#›</a:t>
            </a:fld>
            <a:endParaRPr lang="en-FI"/>
          </a:p>
        </p:txBody>
      </p:sp>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1089498" y="1860550"/>
            <a:ext cx="4572000" cy="3136900"/>
          </a:xfrm>
          <a:prstGeom prst="rect">
            <a:avLst/>
          </a:prstGeom>
        </p:spPr>
        <p:txBody>
          <a:bodyPr anchor="ctr">
            <a:normAutofit/>
          </a:bodyPr>
          <a:lstStyle>
            <a:lvl1pPr algn="l">
              <a:defRPr sz="4800" b="1" i="0">
                <a:solidFill>
                  <a:schemeClr val="tx1"/>
                </a:solidFill>
                <a:latin typeface="+mn-lt"/>
              </a:defRPr>
            </a:lvl1pPr>
          </a:lstStyle>
          <a:p>
            <a:r>
              <a:rPr lang="en-GB"/>
              <a:t>Click to edit Master title style</a:t>
            </a:r>
            <a:endParaRPr lang="en-FI"/>
          </a:p>
        </p:txBody>
      </p:sp>
      <p:pic>
        <p:nvPicPr>
          <p:cNvPr id="5" name="Graphic 4">
            <a:extLst>
              <a:ext uri="{FF2B5EF4-FFF2-40B4-BE49-F238E27FC236}">
                <a16:creationId xmlns:a16="http://schemas.microsoft.com/office/drawing/2014/main" id="{02991FDF-592F-B14F-8162-A3F83CC39D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6" name="TextBox 5">
            <a:extLst>
              <a:ext uri="{FF2B5EF4-FFF2-40B4-BE49-F238E27FC236}">
                <a16:creationId xmlns:a16="http://schemas.microsoft.com/office/drawing/2014/main" id="{79A2E46F-7ED3-8B48-BADD-FD807E1B2F6A}"/>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2457833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DEDED"/>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lvl1pPr>
              <a:defRPr>
                <a:solidFill>
                  <a:schemeClr val="tx1"/>
                </a:solidFill>
              </a:defRPr>
            </a:lvl1pPr>
          </a:lstStyle>
          <a:p>
            <a:fld id="{7D0A3693-5CB6-4B45-8859-D19B56E87773}" type="slidenum">
              <a:rPr lang="en-FI" smtClean="0"/>
              <a:pPr/>
              <a:t>‹#›</a:t>
            </a:fld>
            <a:endParaRPr lang="en-FI"/>
          </a:p>
        </p:txBody>
      </p:sp>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1089498" y="1860550"/>
            <a:ext cx="4572000" cy="3136900"/>
          </a:xfrm>
          <a:prstGeom prst="rect">
            <a:avLst/>
          </a:prstGeom>
        </p:spPr>
        <p:txBody>
          <a:bodyPr anchor="ctr">
            <a:normAutofit/>
          </a:bodyPr>
          <a:lstStyle>
            <a:lvl1pPr algn="l">
              <a:defRPr sz="4800" b="1" i="0">
                <a:solidFill>
                  <a:schemeClr val="tx1"/>
                </a:solidFill>
                <a:latin typeface="+mn-lt"/>
              </a:defRPr>
            </a:lvl1pPr>
          </a:lstStyle>
          <a:p>
            <a:r>
              <a:rPr lang="en-GB"/>
              <a:t>Click to edit Master title style</a:t>
            </a:r>
            <a:endParaRPr lang="en-FI"/>
          </a:p>
        </p:txBody>
      </p:sp>
      <p:pic>
        <p:nvPicPr>
          <p:cNvPr id="5" name="Picture 4" descr="A picture containing tree, outdoor, person&#10;&#10;Description automatically generated">
            <a:extLst>
              <a:ext uri="{FF2B5EF4-FFF2-40B4-BE49-F238E27FC236}">
                <a16:creationId xmlns:a16="http://schemas.microsoft.com/office/drawing/2014/main" id="{2AC546B5-0872-D345-B78B-A6FF52B01A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95999" y="0"/>
            <a:ext cx="9622972" cy="8025673"/>
          </a:xfrm>
          <a:custGeom>
            <a:avLst/>
            <a:gdLst>
              <a:gd name="connsiteX0" fmla="*/ 2776736 w 9622972"/>
              <a:gd name="connsiteY0" fmla="*/ 0 h 8025673"/>
              <a:gd name="connsiteX1" fmla="*/ 6846236 w 9622972"/>
              <a:gd name="connsiteY1" fmla="*/ 0 h 8025673"/>
              <a:gd name="connsiteX2" fmla="*/ 6897464 w 9622972"/>
              <a:gd name="connsiteY2" fmla="*/ 23160 h 8025673"/>
              <a:gd name="connsiteX3" fmla="*/ 9622972 w 9622972"/>
              <a:gd name="connsiteY3" fmla="*/ 4360181 h 8025673"/>
              <a:gd name="connsiteX4" fmla="*/ 8046620 w 9622972"/>
              <a:gd name="connsiteY4" fmla="*/ 7921730 h 8025673"/>
              <a:gd name="connsiteX5" fmla="*/ 7926624 w 9622972"/>
              <a:gd name="connsiteY5" fmla="*/ 8025673 h 8025673"/>
              <a:gd name="connsiteX6" fmla="*/ 1696348 w 9622972"/>
              <a:gd name="connsiteY6" fmla="*/ 8025673 h 8025673"/>
              <a:gd name="connsiteX7" fmla="*/ 1576352 w 9622972"/>
              <a:gd name="connsiteY7" fmla="*/ 7921730 h 8025673"/>
              <a:gd name="connsiteX8" fmla="*/ 0 w 9622972"/>
              <a:gd name="connsiteY8" fmla="*/ 4360181 h 8025673"/>
              <a:gd name="connsiteX9" fmla="*/ 2725508 w 9622972"/>
              <a:gd name="connsiteY9" fmla="*/ 23160 h 8025673"/>
              <a:gd name="connsiteX10" fmla="*/ 2776736 w 9622972"/>
              <a:gd name="connsiteY10" fmla="*/ 0 h 80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2972" h="8025673">
                <a:moveTo>
                  <a:pt x="2776736" y="0"/>
                </a:moveTo>
                <a:lnTo>
                  <a:pt x="6846236" y="0"/>
                </a:lnTo>
                <a:lnTo>
                  <a:pt x="6897464" y="23160"/>
                </a:lnTo>
                <a:cubicBezTo>
                  <a:pt x="8510121" y="800218"/>
                  <a:pt x="9622972" y="2450240"/>
                  <a:pt x="9622972" y="4360181"/>
                </a:cubicBezTo>
                <a:cubicBezTo>
                  <a:pt x="9622972" y="5771877"/>
                  <a:pt x="9015006" y="7041575"/>
                  <a:pt x="8046620" y="7921730"/>
                </a:cubicBezTo>
                <a:lnTo>
                  <a:pt x="7926624" y="8025673"/>
                </a:lnTo>
                <a:lnTo>
                  <a:pt x="1696348" y="8025673"/>
                </a:lnTo>
                <a:lnTo>
                  <a:pt x="1576352" y="7921730"/>
                </a:lnTo>
                <a:cubicBezTo>
                  <a:pt x="607966" y="7041575"/>
                  <a:pt x="0" y="5771877"/>
                  <a:pt x="0" y="4360181"/>
                </a:cubicBezTo>
                <a:cubicBezTo>
                  <a:pt x="0" y="2450240"/>
                  <a:pt x="1112851" y="800218"/>
                  <a:pt x="2725508" y="23160"/>
                </a:cubicBezTo>
                <a:lnTo>
                  <a:pt x="2776736" y="0"/>
                </a:lnTo>
                <a:close/>
              </a:path>
            </a:pathLst>
          </a:custGeom>
        </p:spPr>
      </p:pic>
      <p:pic>
        <p:nvPicPr>
          <p:cNvPr id="6" name="Graphic 5">
            <a:extLst>
              <a:ext uri="{FF2B5EF4-FFF2-40B4-BE49-F238E27FC236}">
                <a16:creationId xmlns:a16="http://schemas.microsoft.com/office/drawing/2014/main" id="{253B1FC7-7F2D-D946-9F00-D6F4164D88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7" name="TextBox 6">
            <a:extLst>
              <a:ext uri="{FF2B5EF4-FFF2-40B4-BE49-F238E27FC236}">
                <a16:creationId xmlns:a16="http://schemas.microsoft.com/office/drawing/2014/main" id="{24F7E99F-E271-4648-829C-5359AEB2E66A}"/>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1194326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EDEDED"/>
        </a:solidFill>
        <a:effectLst/>
      </p:bgPr>
    </p:bg>
    <p:spTree>
      <p:nvGrpSpPr>
        <p:cNvPr id="1" name=""/>
        <p:cNvGrpSpPr/>
        <p:nvPr/>
      </p:nvGrpSpPr>
      <p:grpSpPr>
        <a:xfrm>
          <a:off x="0" y="0"/>
          <a:ext cx="0" cy="0"/>
          <a:chOff x="0" y="0"/>
          <a:chExt cx="0" cy="0"/>
        </a:xfrm>
      </p:grpSpPr>
      <p:pic>
        <p:nvPicPr>
          <p:cNvPr id="5" name="Picture 4" descr="A person holding a plant&#10;&#10;Description automatically generated with medium confidence">
            <a:extLst>
              <a:ext uri="{FF2B5EF4-FFF2-40B4-BE49-F238E27FC236}">
                <a16:creationId xmlns:a16="http://schemas.microsoft.com/office/drawing/2014/main" id="{AB7DCCE5-AE3C-B64D-A0B0-172EFE43E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96000" y="-451305"/>
            <a:ext cx="7848601" cy="9622972"/>
          </a:xfrm>
          <a:custGeom>
            <a:avLst/>
            <a:gdLst>
              <a:gd name="connsiteX0" fmla="*/ 4811486 w 7848601"/>
              <a:gd name="connsiteY0" fmla="*/ 0 h 9622972"/>
              <a:gd name="connsiteX1" fmla="*/ 7690275 w 7848601"/>
              <a:gd name="connsiteY1" fmla="*/ 955872 h 9622972"/>
              <a:gd name="connsiteX2" fmla="*/ 7848601 w 7848601"/>
              <a:gd name="connsiteY2" fmla="*/ 1080292 h 9622972"/>
              <a:gd name="connsiteX3" fmla="*/ 7848601 w 7848601"/>
              <a:gd name="connsiteY3" fmla="*/ 8542680 h 9622972"/>
              <a:gd name="connsiteX4" fmla="*/ 7690275 w 7848601"/>
              <a:gd name="connsiteY4" fmla="*/ 8667100 h 9622972"/>
              <a:gd name="connsiteX5" fmla="*/ 4811486 w 7848601"/>
              <a:gd name="connsiteY5" fmla="*/ 9622972 h 9622972"/>
              <a:gd name="connsiteX6" fmla="*/ 0 w 7848601"/>
              <a:gd name="connsiteY6" fmla="*/ 4811486 h 9622972"/>
              <a:gd name="connsiteX7" fmla="*/ 4811486 w 7848601"/>
              <a:gd name="connsiteY7" fmla="*/ 0 h 962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8601" h="9622972">
                <a:moveTo>
                  <a:pt x="4811486" y="0"/>
                </a:moveTo>
                <a:cubicBezTo>
                  <a:pt x="5891018" y="0"/>
                  <a:pt x="6887514" y="355523"/>
                  <a:pt x="7690275" y="955872"/>
                </a:cubicBezTo>
                <a:lnTo>
                  <a:pt x="7848601" y="1080292"/>
                </a:lnTo>
                <a:lnTo>
                  <a:pt x="7848601" y="8542680"/>
                </a:lnTo>
                <a:lnTo>
                  <a:pt x="7690275" y="8667100"/>
                </a:lnTo>
                <a:cubicBezTo>
                  <a:pt x="6887514" y="9267449"/>
                  <a:pt x="5891018" y="9622972"/>
                  <a:pt x="4811486" y="9622972"/>
                </a:cubicBezTo>
                <a:cubicBezTo>
                  <a:pt x="2154176" y="9622972"/>
                  <a:pt x="0" y="7468796"/>
                  <a:pt x="0" y="4811486"/>
                </a:cubicBezTo>
                <a:cubicBezTo>
                  <a:pt x="0" y="2154176"/>
                  <a:pt x="2154176" y="0"/>
                  <a:pt x="4811486" y="0"/>
                </a:cubicBezTo>
                <a:close/>
              </a:path>
            </a:pathLst>
          </a:custGeom>
        </p:spPr>
      </p:pic>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lvl1pPr>
              <a:defRPr>
                <a:solidFill>
                  <a:schemeClr val="tx1"/>
                </a:solidFill>
              </a:defRPr>
            </a:lvl1pPr>
          </a:lstStyle>
          <a:p>
            <a:fld id="{7D0A3693-5CB6-4B45-8859-D19B56E87773}" type="slidenum">
              <a:rPr lang="en-FI" smtClean="0"/>
              <a:pPr/>
              <a:t>‹#›</a:t>
            </a:fld>
            <a:endParaRPr lang="en-FI"/>
          </a:p>
        </p:txBody>
      </p:sp>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1089498" y="1860550"/>
            <a:ext cx="4572000" cy="3136900"/>
          </a:xfrm>
          <a:prstGeom prst="rect">
            <a:avLst/>
          </a:prstGeom>
        </p:spPr>
        <p:txBody>
          <a:bodyPr anchor="ctr">
            <a:normAutofit/>
          </a:bodyPr>
          <a:lstStyle>
            <a:lvl1pPr algn="l">
              <a:defRPr sz="4800" b="1" i="0">
                <a:solidFill>
                  <a:schemeClr val="tx1"/>
                </a:solidFill>
                <a:latin typeface="+mn-lt"/>
              </a:defRPr>
            </a:lvl1pPr>
          </a:lstStyle>
          <a:p>
            <a:r>
              <a:rPr lang="en-GB"/>
              <a:t>Click to edit Master title style</a:t>
            </a:r>
            <a:endParaRPr lang="en-FI"/>
          </a:p>
        </p:txBody>
      </p:sp>
      <p:pic>
        <p:nvPicPr>
          <p:cNvPr id="6" name="Graphic 5">
            <a:extLst>
              <a:ext uri="{FF2B5EF4-FFF2-40B4-BE49-F238E27FC236}">
                <a16:creationId xmlns:a16="http://schemas.microsoft.com/office/drawing/2014/main" id="{ADEBE2C1-E3EC-2D49-A17E-5D9CFE75BA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7" name="TextBox 6">
            <a:extLst>
              <a:ext uri="{FF2B5EF4-FFF2-40B4-BE49-F238E27FC236}">
                <a16:creationId xmlns:a16="http://schemas.microsoft.com/office/drawing/2014/main" id="{D107F666-EC97-C540-A04C-0EAA245F482F}"/>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3078215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EDEDED"/>
        </a:solidFill>
        <a:effectLst/>
      </p:bgPr>
    </p:bg>
    <p:spTree>
      <p:nvGrpSpPr>
        <p:cNvPr id="1" name=""/>
        <p:cNvGrpSpPr/>
        <p:nvPr/>
      </p:nvGrpSpPr>
      <p:grpSpPr>
        <a:xfrm>
          <a:off x="0" y="0"/>
          <a:ext cx="0" cy="0"/>
          <a:chOff x="0" y="0"/>
          <a:chExt cx="0" cy="0"/>
        </a:xfrm>
      </p:grpSpPr>
      <p:pic>
        <p:nvPicPr>
          <p:cNvPr id="8" name="Picture 7" descr="A person sitting on a couch with a dog&#10;&#10;Description automatically generated with medium confidence">
            <a:extLst>
              <a:ext uri="{FF2B5EF4-FFF2-40B4-BE49-F238E27FC236}">
                <a16:creationId xmlns:a16="http://schemas.microsoft.com/office/drawing/2014/main" id="{63A3D631-6DD3-8F4C-A761-91C4876326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6096000" y="-451305"/>
            <a:ext cx="9622972" cy="8613449"/>
          </a:xfrm>
          <a:custGeom>
            <a:avLst/>
            <a:gdLst>
              <a:gd name="connsiteX0" fmla="*/ 4811486 w 9622972"/>
              <a:gd name="connsiteY0" fmla="*/ 0 h 8613449"/>
              <a:gd name="connsiteX1" fmla="*/ 0 w 9622972"/>
              <a:gd name="connsiteY1" fmla="*/ 4811486 h 8613449"/>
              <a:gd name="connsiteX2" fmla="*/ 1750934 w 9622972"/>
              <a:gd name="connsiteY2" fmla="*/ 8524262 h 8613449"/>
              <a:gd name="connsiteX3" fmla="*/ 1864425 w 9622972"/>
              <a:gd name="connsiteY3" fmla="*/ 8613449 h 8613449"/>
              <a:gd name="connsiteX4" fmla="*/ 7758547 w 9622972"/>
              <a:gd name="connsiteY4" fmla="*/ 8613449 h 8613449"/>
              <a:gd name="connsiteX5" fmla="*/ 7872038 w 9622972"/>
              <a:gd name="connsiteY5" fmla="*/ 8524262 h 8613449"/>
              <a:gd name="connsiteX6" fmla="*/ 9622972 w 9622972"/>
              <a:gd name="connsiteY6" fmla="*/ 4811486 h 8613449"/>
              <a:gd name="connsiteX7" fmla="*/ 4811486 w 9622972"/>
              <a:gd name="connsiteY7" fmla="*/ 0 h 861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22972" h="8613449">
                <a:moveTo>
                  <a:pt x="4811486" y="0"/>
                </a:moveTo>
                <a:cubicBezTo>
                  <a:pt x="2154176" y="0"/>
                  <a:pt x="0" y="2154176"/>
                  <a:pt x="0" y="4811486"/>
                </a:cubicBezTo>
                <a:cubicBezTo>
                  <a:pt x="0" y="6306223"/>
                  <a:pt x="681595" y="7641765"/>
                  <a:pt x="1750934" y="8524262"/>
                </a:cubicBezTo>
                <a:lnTo>
                  <a:pt x="1864425" y="8613449"/>
                </a:lnTo>
                <a:lnTo>
                  <a:pt x="7758547" y="8613449"/>
                </a:lnTo>
                <a:lnTo>
                  <a:pt x="7872038" y="8524262"/>
                </a:lnTo>
                <a:cubicBezTo>
                  <a:pt x="8941377" y="7641765"/>
                  <a:pt x="9622972" y="6306223"/>
                  <a:pt x="9622972" y="4811486"/>
                </a:cubicBezTo>
                <a:cubicBezTo>
                  <a:pt x="9622972" y="2154176"/>
                  <a:pt x="7468796" y="0"/>
                  <a:pt x="4811486" y="0"/>
                </a:cubicBezTo>
                <a:close/>
              </a:path>
            </a:pathLst>
          </a:custGeom>
        </p:spPr>
      </p:pic>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lvl1pPr>
              <a:defRPr>
                <a:solidFill>
                  <a:schemeClr val="tx1"/>
                </a:solidFill>
              </a:defRPr>
            </a:lvl1pPr>
          </a:lstStyle>
          <a:p>
            <a:fld id="{7D0A3693-5CB6-4B45-8859-D19B56E87773}" type="slidenum">
              <a:rPr lang="en-FI" smtClean="0"/>
              <a:pPr/>
              <a:t>‹#›</a:t>
            </a:fld>
            <a:endParaRPr lang="en-FI"/>
          </a:p>
        </p:txBody>
      </p:sp>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1089498" y="1860550"/>
            <a:ext cx="4572000" cy="3136900"/>
          </a:xfrm>
          <a:prstGeom prst="rect">
            <a:avLst/>
          </a:prstGeom>
        </p:spPr>
        <p:txBody>
          <a:bodyPr anchor="ctr">
            <a:normAutofit/>
          </a:bodyPr>
          <a:lstStyle>
            <a:lvl1pPr algn="l">
              <a:defRPr sz="4800" b="1" i="0">
                <a:solidFill>
                  <a:schemeClr val="tx1"/>
                </a:solidFill>
                <a:latin typeface="+mn-lt"/>
              </a:defRPr>
            </a:lvl1pPr>
          </a:lstStyle>
          <a:p>
            <a:r>
              <a:rPr lang="en-GB"/>
              <a:t>Click to edit Master title style</a:t>
            </a:r>
            <a:endParaRPr lang="en-FI"/>
          </a:p>
        </p:txBody>
      </p:sp>
      <p:pic>
        <p:nvPicPr>
          <p:cNvPr id="6" name="Graphic 5">
            <a:extLst>
              <a:ext uri="{FF2B5EF4-FFF2-40B4-BE49-F238E27FC236}">
                <a16:creationId xmlns:a16="http://schemas.microsoft.com/office/drawing/2014/main" id="{ADEBE2C1-E3EC-2D49-A17E-5D9CFE75BA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7" name="TextBox 6">
            <a:extLst>
              <a:ext uri="{FF2B5EF4-FFF2-40B4-BE49-F238E27FC236}">
                <a16:creationId xmlns:a16="http://schemas.microsoft.com/office/drawing/2014/main" id="{D107F666-EC97-C540-A04C-0EAA245F482F}"/>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2081956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423021-9DE7-4C25-971F-93591E10F5D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FI"/>
          </a:p>
        </p:txBody>
      </p:sp>
      <p:sp>
        <p:nvSpPr>
          <p:cNvPr id="3" name="Alaotsikko 2">
            <a:extLst>
              <a:ext uri="{FF2B5EF4-FFF2-40B4-BE49-F238E27FC236}">
                <a16:creationId xmlns:a16="http://schemas.microsoft.com/office/drawing/2014/main" id="{462B9557-2B12-4CB0-ADDB-6C84242A4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FI"/>
          </a:p>
        </p:txBody>
      </p:sp>
      <p:sp>
        <p:nvSpPr>
          <p:cNvPr id="4" name="Päivämäärän paikkamerkki 3">
            <a:extLst>
              <a:ext uri="{FF2B5EF4-FFF2-40B4-BE49-F238E27FC236}">
                <a16:creationId xmlns:a16="http://schemas.microsoft.com/office/drawing/2014/main" id="{E49C1E9D-9E54-4BA1-902D-2B2BB9E35CE0}"/>
              </a:ext>
            </a:extLst>
          </p:cNvPr>
          <p:cNvSpPr>
            <a:spLocks noGrp="1"/>
          </p:cNvSpPr>
          <p:nvPr>
            <p:ph type="dt" sz="half" idx="10"/>
          </p:nvPr>
        </p:nvSpPr>
        <p:spPr/>
        <p:txBody>
          <a:bodyPr/>
          <a:lstStyle/>
          <a:p>
            <a:fld id="{2B76ED89-7488-44EA-B9B8-EB0F0CB47C5C}" type="datetimeFigureOut">
              <a:rPr lang="en-FI" smtClean="0"/>
              <a:t>08/04/2023</a:t>
            </a:fld>
            <a:endParaRPr lang="en-FI"/>
          </a:p>
        </p:txBody>
      </p:sp>
      <p:sp>
        <p:nvSpPr>
          <p:cNvPr id="5" name="Alatunnisteen paikkamerkki 4">
            <a:extLst>
              <a:ext uri="{FF2B5EF4-FFF2-40B4-BE49-F238E27FC236}">
                <a16:creationId xmlns:a16="http://schemas.microsoft.com/office/drawing/2014/main" id="{7A036A29-D7B6-48D4-93B8-F4D99AA3D2ED}"/>
              </a:ext>
            </a:extLst>
          </p:cNvPr>
          <p:cNvSpPr>
            <a:spLocks noGrp="1"/>
          </p:cNvSpPr>
          <p:nvPr>
            <p:ph type="ftr" sz="quarter" idx="11"/>
          </p:nvPr>
        </p:nvSpPr>
        <p:spPr/>
        <p:txBody>
          <a:bodyPr/>
          <a:lstStyle/>
          <a:p>
            <a:endParaRPr lang="en-FI"/>
          </a:p>
        </p:txBody>
      </p:sp>
      <p:sp>
        <p:nvSpPr>
          <p:cNvPr id="6" name="Dian numeron paikkamerkki 5">
            <a:extLst>
              <a:ext uri="{FF2B5EF4-FFF2-40B4-BE49-F238E27FC236}">
                <a16:creationId xmlns:a16="http://schemas.microsoft.com/office/drawing/2014/main" id="{61FD8707-2298-4019-9E6A-AD9093D85DED}"/>
              </a:ext>
            </a:extLst>
          </p:cNvPr>
          <p:cNvSpPr>
            <a:spLocks noGrp="1"/>
          </p:cNvSpPr>
          <p:nvPr>
            <p:ph type="sldNum" sz="quarter" idx="12"/>
          </p:nvPr>
        </p:nvSpPr>
        <p:spPr/>
        <p:txBody>
          <a:bodyPr/>
          <a:lstStyle/>
          <a:p>
            <a:fld id="{FC02BB62-0C40-4278-A92F-133E6A775292}" type="slidenum">
              <a:rPr lang="en-FI" smtClean="0"/>
              <a:t>‹#›</a:t>
            </a:fld>
            <a:endParaRPr lang="en-FI"/>
          </a:p>
        </p:txBody>
      </p:sp>
    </p:spTree>
    <p:extLst>
      <p:ext uri="{BB962C8B-B14F-4D97-AF65-F5344CB8AC3E}">
        <p14:creationId xmlns:p14="http://schemas.microsoft.com/office/powerpoint/2010/main" val="123429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F095C870-E69C-D54B-A10E-A212E91FA206}"/>
              </a:ext>
            </a:extLst>
          </p:cNvPr>
          <p:cNvSpPr>
            <a:spLocks noGrp="1"/>
          </p:cNvSpPr>
          <p:nvPr>
            <p:ph type="body" sz="quarter" idx="13"/>
          </p:nvPr>
        </p:nvSpPr>
        <p:spPr>
          <a:xfrm>
            <a:off x="1065365" y="4803597"/>
            <a:ext cx="3644177" cy="465138"/>
          </a:xfrm>
          <a:prstGeom prst="rect">
            <a:avLst/>
          </a:prstGeom>
        </p:spPr>
        <p:txBody>
          <a:bodyPr anchor="ctr">
            <a:noAutofit/>
          </a:bodyPr>
          <a:lstStyle>
            <a:lvl1pPr marL="0" indent="0" algn="l">
              <a:buNone/>
              <a:defRPr sz="2000" b="0" i="0">
                <a:solidFill>
                  <a:schemeClr val="bg1"/>
                </a:solidFill>
                <a:latin typeface="Georgia" panose="02040502050405020303" pitchFamily="18" charset="0"/>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a:t>Click to edit Master text styles</a:t>
            </a:r>
          </a:p>
        </p:txBody>
      </p:sp>
      <p:sp>
        <p:nvSpPr>
          <p:cNvPr id="11" name="Title 1">
            <a:extLst>
              <a:ext uri="{FF2B5EF4-FFF2-40B4-BE49-F238E27FC236}">
                <a16:creationId xmlns:a16="http://schemas.microsoft.com/office/drawing/2014/main" id="{E877C663-21B6-AA48-96F0-11793E6FA6E2}"/>
              </a:ext>
            </a:extLst>
          </p:cNvPr>
          <p:cNvSpPr>
            <a:spLocks noGrp="1"/>
          </p:cNvSpPr>
          <p:nvPr>
            <p:ph type="ctrTitle"/>
          </p:nvPr>
        </p:nvSpPr>
        <p:spPr>
          <a:xfrm>
            <a:off x="1065365" y="3031298"/>
            <a:ext cx="6926240" cy="1772299"/>
          </a:xfrm>
          <a:prstGeom prst="rect">
            <a:avLst/>
          </a:prstGeom>
        </p:spPr>
        <p:txBody>
          <a:bodyPr anchor="ctr">
            <a:normAutofit/>
          </a:bodyPr>
          <a:lstStyle>
            <a:lvl1pPr algn="l">
              <a:defRPr sz="3600" b="1" i="1">
                <a:solidFill>
                  <a:schemeClr val="bg1"/>
                </a:solidFill>
                <a:latin typeface="+mn-lt"/>
              </a:defRPr>
            </a:lvl1pPr>
          </a:lstStyle>
          <a:p>
            <a:r>
              <a:rPr lang="en-GB"/>
              <a:t>Click to edit Master title style</a:t>
            </a:r>
            <a:endParaRPr lang="en-FI"/>
          </a:p>
        </p:txBody>
      </p:sp>
      <p:sp>
        <p:nvSpPr>
          <p:cNvPr id="13" name="Slide Number Placeholder 12">
            <a:extLst>
              <a:ext uri="{FF2B5EF4-FFF2-40B4-BE49-F238E27FC236}">
                <a16:creationId xmlns:a16="http://schemas.microsoft.com/office/drawing/2014/main" id="{C0D8892B-6997-7B48-B548-A78AB39890CF}"/>
              </a:ext>
            </a:extLst>
          </p:cNvPr>
          <p:cNvSpPr>
            <a:spLocks noGrp="1"/>
          </p:cNvSpPr>
          <p:nvPr>
            <p:ph type="sldNum" sz="quarter" idx="14"/>
          </p:nvPr>
        </p:nvSpPr>
        <p:spPr/>
        <p:txBody>
          <a:bodyPr/>
          <a:lstStyle/>
          <a:p>
            <a:fld id="{7D0A3693-5CB6-4B45-8859-D19B56E87773}" type="slidenum">
              <a:rPr lang="en-FI" smtClean="0"/>
              <a:pPr/>
              <a:t>‹#›</a:t>
            </a:fld>
            <a:endParaRPr lang="en-FI"/>
          </a:p>
        </p:txBody>
      </p:sp>
      <p:pic>
        <p:nvPicPr>
          <p:cNvPr id="14" name="Graphic 13">
            <a:extLst>
              <a:ext uri="{FF2B5EF4-FFF2-40B4-BE49-F238E27FC236}">
                <a16:creationId xmlns:a16="http://schemas.microsoft.com/office/drawing/2014/main" id="{DC446429-0BA0-F545-B797-D38E8DC9686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15" name="TextBox 14">
            <a:extLst>
              <a:ext uri="{FF2B5EF4-FFF2-40B4-BE49-F238E27FC236}">
                <a16:creationId xmlns:a16="http://schemas.microsoft.com/office/drawing/2014/main" id="{B345BA59-BF42-7349-8749-91060B753A58}"/>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2580028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82788628-D587-AC4C-B1EB-4FE7162234BE}"/>
              </a:ext>
            </a:extLst>
          </p:cNvPr>
          <p:cNvSpPr>
            <a:spLocks noGrp="1"/>
          </p:cNvSpPr>
          <p:nvPr>
            <p:ph type="body" sz="quarter" idx="13"/>
          </p:nvPr>
        </p:nvSpPr>
        <p:spPr>
          <a:xfrm>
            <a:off x="1065365" y="4803597"/>
            <a:ext cx="3644177" cy="465138"/>
          </a:xfrm>
          <a:prstGeom prst="rect">
            <a:avLst/>
          </a:prstGeom>
        </p:spPr>
        <p:txBody>
          <a:bodyPr anchor="ctr">
            <a:noAutofit/>
          </a:bodyPr>
          <a:lstStyle>
            <a:lvl1pPr marL="0" indent="0" algn="l">
              <a:buNone/>
              <a:defRPr sz="2000" b="0" i="0">
                <a:solidFill>
                  <a:schemeClr val="bg1"/>
                </a:solidFill>
                <a:latin typeface="Georgia" panose="02040502050405020303" pitchFamily="18" charset="0"/>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a:t>Click to edit Master text styles</a:t>
            </a:r>
          </a:p>
        </p:txBody>
      </p:sp>
      <p:sp>
        <p:nvSpPr>
          <p:cNvPr id="10" name="Title 1">
            <a:extLst>
              <a:ext uri="{FF2B5EF4-FFF2-40B4-BE49-F238E27FC236}">
                <a16:creationId xmlns:a16="http://schemas.microsoft.com/office/drawing/2014/main" id="{C5FD016D-70C3-EE4F-908C-D50F754E31F7}"/>
              </a:ext>
            </a:extLst>
          </p:cNvPr>
          <p:cNvSpPr>
            <a:spLocks noGrp="1"/>
          </p:cNvSpPr>
          <p:nvPr>
            <p:ph type="ctrTitle"/>
          </p:nvPr>
        </p:nvSpPr>
        <p:spPr>
          <a:xfrm>
            <a:off x="1065365" y="3031298"/>
            <a:ext cx="6926240" cy="1772299"/>
          </a:xfrm>
          <a:prstGeom prst="rect">
            <a:avLst/>
          </a:prstGeom>
        </p:spPr>
        <p:txBody>
          <a:bodyPr anchor="ctr">
            <a:normAutofit/>
          </a:bodyPr>
          <a:lstStyle>
            <a:lvl1pPr algn="l">
              <a:defRPr sz="3600" b="1" i="1">
                <a:solidFill>
                  <a:schemeClr val="bg1"/>
                </a:solidFill>
                <a:latin typeface="+mn-lt"/>
              </a:defRPr>
            </a:lvl1pPr>
          </a:lstStyle>
          <a:p>
            <a:r>
              <a:rPr lang="en-GB"/>
              <a:t>Click to edit Master title style</a:t>
            </a:r>
            <a:endParaRPr lang="en-FI"/>
          </a:p>
        </p:txBody>
      </p:sp>
      <p:sp>
        <p:nvSpPr>
          <p:cNvPr id="2" name="Slide Number Placeholder 1">
            <a:extLst>
              <a:ext uri="{FF2B5EF4-FFF2-40B4-BE49-F238E27FC236}">
                <a16:creationId xmlns:a16="http://schemas.microsoft.com/office/drawing/2014/main" id="{ECD5654F-132E-FB4D-B204-8EC4A1B786F4}"/>
              </a:ext>
            </a:extLst>
          </p:cNvPr>
          <p:cNvSpPr>
            <a:spLocks noGrp="1"/>
          </p:cNvSpPr>
          <p:nvPr>
            <p:ph type="sldNum" sz="quarter" idx="14"/>
          </p:nvPr>
        </p:nvSpPr>
        <p:spPr/>
        <p:txBody>
          <a:bodyPr/>
          <a:lstStyle/>
          <a:p>
            <a:fld id="{7D0A3693-5CB6-4B45-8859-D19B56E87773}" type="slidenum">
              <a:rPr lang="en-FI" smtClean="0"/>
              <a:pPr/>
              <a:t>‹#›</a:t>
            </a:fld>
            <a:endParaRPr lang="en-FI"/>
          </a:p>
        </p:txBody>
      </p:sp>
      <p:pic>
        <p:nvPicPr>
          <p:cNvPr id="11" name="Graphic 10">
            <a:extLst>
              <a:ext uri="{FF2B5EF4-FFF2-40B4-BE49-F238E27FC236}">
                <a16:creationId xmlns:a16="http://schemas.microsoft.com/office/drawing/2014/main" id="{0C98F1A7-B816-4345-8331-9E4F46B646B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12" name="TextBox 11">
            <a:extLst>
              <a:ext uri="{FF2B5EF4-FFF2-40B4-BE49-F238E27FC236}">
                <a16:creationId xmlns:a16="http://schemas.microsoft.com/office/drawing/2014/main" id="{1E55ECCE-1524-8244-B410-A9D247324A4F}"/>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4123474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83535"/>
        </a:solidFill>
        <a:effectLst/>
      </p:bgPr>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2C230BFE-F8A6-2B44-BA61-32B0B7B6B816}"/>
              </a:ext>
            </a:extLst>
          </p:cNvPr>
          <p:cNvSpPr>
            <a:spLocks noGrp="1"/>
          </p:cNvSpPr>
          <p:nvPr>
            <p:ph type="body" sz="quarter" idx="13"/>
          </p:nvPr>
        </p:nvSpPr>
        <p:spPr>
          <a:xfrm>
            <a:off x="1065365" y="4803597"/>
            <a:ext cx="3644177" cy="465138"/>
          </a:xfrm>
          <a:prstGeom prst="rect">
            <a:avLst/>
          </a:prstGeom>
        </p:spPr>
        <p:txBody>
          <a:bodyPr anchor="ctr">
            <a:noAutofit/>
          </a:bodyPr>
          <a:lstStyle>
            <a:lvl1pPr marL="0" indent="0" algn="l">
              <a:buNone/>
              <a:defRPr sz="2000" b="0" i="0">
                <a:solidFill>
                  <a:schemeClr val="bg1"/>
                </a:solidFill>
                <a:latin typeface="Georgia" panose="02040502050405020303" pitchFamily="18" charset="0"/>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a:t>Click to edit Master text styles</a:t>
            </a:r>
          </a:p>
        </p:txBody>
      </p:sp>
      <p:sp>
        <p:nvSpPr>
          <p:cNvPr id="11" name="Title 1">
            <a:extLst>
              <a:ext uri="{FF2B5EF4-FFF2-40B4-BE49-F238E27FC236}">
                <a16:creationId xmlns:a16="http://schemas.microsoft.com/office/drawing/2014/main" id="{7FD771A3-9838-834E-856D-C490750C4CDE}"/>
              </a:ext>
            </a:extLst>
          </p:cNvPr>
          <p:cNvSpPr>
            <a:spLocks noGrp="1"/>
          </p:cNvSpPr>
          <p:nvPr>
            <p:ph type="ctrTitle"/>
          </p:nvPr>
        </p:nvSpPr>
        <p:spPr>
          <a:xfrm>
            <a:off x="1065365" y="3031298"/>
            <a:ext cx="6926240" cy="1772299"/>
          </a:xfrm>
          <a:prstGeom prst="rect">
            <a:avLst/>
          </a:prstGeom>
        </p:spPr>
        <p:txBody>
          <a:bodyPr anchor="ctr">
            <a:normAutofit/>
          </a:bodyPr>
          <a:lstStyle>
            <a:lvl1pPr algn="l">
              <a:defRPr sz="3600" b="1" i="1">
                <a:solidFill>
                  <a:schemeClr val="bg1"/>
                </a:solidFill>
                <a:latin typeface="+mn-lt"/>
              </a:defRPr>
            </a:lvl1pPr>
          </a:lstStyle>
          <a:p>
            <a:r>
              <a:rPr lang="en-GB"/>
              <a:t>Click to edit Master title style</a:t>
            </a:r>
            <a:endParaRPr lang="en-FI"/>
          </a:p>
        </p:txBody>
      </p:sp>
      <p:sp>
        <p:nvSpPr>
          <p:cNvPr id="2" name="Slide Number Placeholder 1">
            <a:extLst>
              <a:ext uri="{FF2B5EF4-FFF2-40B4-BE49-F238E27FC236}">
                <a16:creationId xmlns:a16="http://schemas.microsoft.com/office/drawing/2014/main" id="{0A4A925A-9EEE-6842-AEAA-1EEBA35317B8}"/>
              </a:ext>
            </a:extLst>
          </p:cNvPr>
          <p:cNvSpPr>
            <a:spLocks noGrp="1"/>
          </p:cNvSpPr>
          <p:nvPr>
            <p:ph type="sldNum" sz="quarter" idx="14"/>
          </p:nvPr>
        </p:nvSpPr>
        <p:spPr/>
        <p:txBody>
          <a:bodyPr/>
          <a:lstStyle/>
          <a:p>
            <a:fld id="{7D0A3693-5CB6-4B45-8859-D19B56E87773}" type="slidenum">
              <a:rPr lang="en-FI" smtClean="0"/>
              <a:pPr/>
              <a:t>‹#›</a:t>
            </a:fld>
            <a:endParaRPr lang="en-FI"/>
          </a:p>
        </p:txBody>
      </p:sp>
      <p:pic>
        <p:nvPicPr>
          <p:cNvPr id="12" name="Graphic 11">
            <a:extLst>
              <a:ext uri="{FF2B5EF4-FFF2-40B4-BE49-F238E27FC236}">
                <a16:creationId xmlns:a16="http://schemas.microsoft.com/office/drawing/2014/main" id="{69330C07-7697-2B48-BF9E-C7FCCB36E0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4509" y="6392997"/>
            <a:ext cx="533400" cy="266700"/>
          </a:xfrm>
          <a:prstGeom prst="rect">
            <a:avLst/>
          </a:prstGeom>
        </p:spPr>
      </p:pic>
      <p:sp>
        <p:nvSpPr>
          <p:cNvPr id="13" name="TextBox 12">
            <a:extLst>
              <a:ext uri="{FF2B5EF4-FFF2-40B4-BE49-F238E27FC236}">
                <a16:creationId xmlns:a16="http://schemas.microsoft.com/office/drawing/2014/main" id="{6A147A16-FB82-8B46-AAA2-A5CC85730DBC}"/>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3333091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575757"/>
        </a:solidFill>
        <a:effectLst/>
      </p:bgPr>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2C230BFE-F8A6-2B44-BA61-32B0B7B6B816}"/>
              </a:ext>
            </a:extLst>
          </p:cNvPr>
          <p:cNvSpPr>
            <a:spLocks noGrp="1"/>
          </p:cNvSpPr>
          <p:nvPr>
            <p:ph type="body" sz="quarter" idx="13"/>
          </p:nvPr>
        </p:nvSpPr>
        <p:spPr>
          <a:xfrm>
            <a:off x="1065365" y="4803597"/>
            <a:ext cx="3644177" cy="465138"/>
          </a:xfrm>
          <a:prstGeom prst="rect">
            <a:avLst/>
          </a:prstGeom>
        </p:spPr>
        <p:txBody>
          <a:bodyPr anchor="ctr">
            <a:noAutofit/>
          </a:bodyPr>
          <a:lstStyle>
            <a:lvl1pPr marL="0" indent="0" algn="l">
              <a:buNone/>
              <a:defRPr sz="2000" b="0" i="0">
                <a:solidFill>
                  <a:schemeClr val="bg1"/>
                </a:solidFill>
                <a:latin typeface="Georgia" panose="02040502050405020303" pitchFamily="18" charset="0"/>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a:t>Click to edit Master text styles</a:t>
            </a:r>
          </a:p>
        </p:txBody>
      </p:sp>
      <p:sp>
        <p:nvSpPr>
          <p:cNvPr id="11" name="Title 1">
            <a:extLst>
              <a:ext uri="{FF2B5EF4-FFF2-40B4-BE49-F238E27FC236}">
                <a16:creationId xmlns:a16="http://schemas.microsoft.com/office/drawing/2014/main" id="{7FD771A3-9838-834E-856D-C490750C4CDE}"/>
              </a:ext>
            </a:extLst>
          </p:cNvPr>
          <p:cNvSpPr>
            <a:spLocks noGrp="1"/>
          </p:cNvSpPr>
          <p:nvPr>
            <p:ph type="ctrTitle"/>
          </p:nvPr>
        </p:nvSpPr>
        <p:spPr>
          <a:xfrm>
            <a:off x="1065365" y="3031298"/>
            <a:ext cx="6926240" cy="1772299"/>
          </a:xfrm>
          <a:prstGeom prst="rect">
            <a:avLst/>
          </a:prstGeom>
        </p:spPr>
        <p:txBody>
          <a:bodyPr anchor="ctr">
            <a:normAutofit/>
          </a:bodyPr>
          <a:lstStyle>
            <a:lvl1pPr algn="l">
              <a:defRPr sz="3600" b="1" i="1">
                <a:solidFill>
                  <a:schemeClr val="bg1"/>
                </a:solidFill>
                <a:latin typeface="+mn-lt"/>
              </a:defRPr>
            </a:lvl1pPr>
          </a:lstStyle>
          <a:p>
            <a:r>
              <a:rPr lang="en-GB"/>
              <a:t>Click to edit Master title style</a:t>
            </a:r>
            <a:endParaRPr lang="en-FI"/>
          </a:p>
        </p:txBody>
      </p:sp>
      <p:sp>
        <p:nvSpPr>
          <p:cNvPr id="2" name="Slide Number Placeholder 1">
            <a:extLst>
              <a:ext uri="{FF2B5EF4-FFF2-40B4-BE49-F238E27FC236}">
                <a16:creationId xmlns:a16="http://schemas.microsoft.com/office/drawing/2014/main" id="{0A4A925A-9EEE-6842-AEAA-1EEBA35317B8}"/>
              </a:ext>
            </a:extLst>
          </p:cNvPr>
          <p:cNvSpPr>
            <a:spLocks noGrp="1"/>
          </p:cNvSpPr>
          <p:nvPr>
            <p:ph type="sldNum" sz="quarter" idx="14"/>
          </p:nvPr>
        </p:nvSpPr>
        <p:spPr/>
        <p:txBody>
          <a:bodyPr/>
          <a:lstStyle/>
          <a:p>
            <a:fld id="{7D0A3693-5CB6-4B45-8859-D19B56E87773}" type="slidenum">
              <a:rPr lang="en-FI" smtClean="0"/>
              <a:pPr/>
              <a:t>‹#›</a:t>
            </a:fld>
            <a:endParaRPr lang="en-FI"/>
          </a:p>
        </p:txBody>
      </p:sp>
      <p:pic>
        <p:nvPicPr>
          <p:cNvPr id="12" name="Graphic 11">
            <a:extLst>
              <a:ext uri="{FF2B5EF4-FFF2-40B4-BE49-F238E27FC236}">
                <a16:creationId xmlns:a16="http://schemas.microsoft.com/office/drawing/2014/main" id="{69330C07-7697-2B48-BF9E-C7FCCB36E0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4509" y="6392997"/>
            <a:ext cx="533400" cy="266700"/>
          </a:xfrm>
          <a:prstGeom prst="rect">
            <a:avLst/>
          </a:prstGeom>
        </p:spPr>
      </p:pic>
      <p:sp>
        <p:nvSpPr>
          <p:cNvPr id="13" name="TextBox 12">
            <a:extLst>
              <a:ext uri="{FF2B5EF4-FFF2-40B4-BE49-F238E27FC236}">
                <a16:creationId xmlns:a16="http://schemas.microsoft.com/office/drawing/2014/main" id="{6A147A16-FB82-8B46-AAA2-A5CC85730DBC}"/>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401903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FBF18C-1DFD-3343-8D01-B344035000E6}"/>
              </a:ext>
            </a:extLst>
          </p:cNvPr>
          <p:cNvSpPr>
            <a:spLocks noGrp="1"/>
          </p:cNvSpPr>
          <p:nvPr>
            <p:ph type="dt" sz="half" idx="10"/>
          </p:nvPr>
        </p:nvSpPr>
        <p:spPr/>
        <p:txBody>
          <a:bodyPr/>
          <a:lstStyle/>
          <a:p>
            <a:fld id="{ADBAE233-3623-8845-815B-BE88995FA048}" type="datetime1">
              <a:rPr lang="fi-FI" smtClean="0"/>
              <a:t>4.8.2023</a:t>
            </a:fld>
            <a:endParaRPr lang="en-FI"/>
          </a:p>
        </p:txBody>
      </p:sp>
      <p:sp>
        <p:nvSpPr>
          <p:cNvPr id="3" name="Footer Placeholder 2">
            <a:extLst>
              <a:ext uri="{FF2B5EF4-FFF2-40B4-BE49-F238E27FC236}">
                <a16:creationId xmlns:a16="http://schemas.microsoft.com/office/drawing/2014/main" id="{1302DF97-99CE-8544-AD00-BF0ED008309F}"/>
              </a:ext>
            </a:extLst>
          </p:cNvPr>
          <p:cNvSpPr>
            <a:spLocks noGrp="1"/>
          </p:cNvSpPr>
          <p:nvPr>
            <p:ph type="ftr" sz="quarter" idx="11"/>
          </p:nvPr>
        </p:nvSpPr>
        <p:spPr/>
        <p:txBody>
          <a:bodyPr/>
          <a:lstStyle/>
          <a:p>
            <a:r>
              <a:rPr lang="en-GB"/>
              <a:t>MIELI Suomen Mielenterveys ry</a:t>
            </a:r>
            <a:endParaRPr lang="en-FI"/>
          </a:p>
        </p:txBody>
      </p:sp>
      <p:pic>
        <p:nvPicPr>
          <p:cNvPr id="7" name="Graphic 6">
            <a:extLst>
              <a:ext uri="{FF2B5EF4-FFF2-40B4-BE49-F238E27FC236}">
                <a16:creationId xmlns:a16="http://schemas.microsoft.com/office/drawing/2014/main" id="{3B8EC42F-0566-9F46-B27D-3C1BF88E74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1528" y="943429"/>
            <a:ext cx="3380014" cy="1690007"/>
          </a:xfrm>
          <a:prstGeom prst="rect">
            <a:avLst/>
          </a:prstGeom>
        </p:spPr>
      </p:pic>
    </p:spTree>
    <p:extLst>
      <p:ext uri="{BB962C8B-B14F-4D97-AF65-F5344CB8AC3E}">
        <p14:creationId xmlns:p14="http://schemas.microsoft.com/office/powerpoint/2010/main" val="870367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5353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5813CC-4C5A-A84F-97D6-D99C23E087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528" y="943429"/>
            <a:ext cx="3380014" cy="1690007"/>
          </a:xfrm>
          <a:prstGeom prst="rect">
            <a:avLst/>
          </a:prstGeom>
        </p:spPr>
      </p:pic>
      <p:sp>
        <p:nvSpPr>
          <p:cNvPr id="9" name="Text Placeholder 4">
            <a:extLst>
              <a:ext uri="{FF2B5EF4-FFF2-40B4-BE49-F238E27FC236}">
                <a16:creationId xmlns:a16="http://schemas.microsoft.com/office/drawing/2014/main" id="{5752ED08-48D9-F14A-B57E-3BF00F6ED93F}"/>
              </a:ext>
            </a:extLst>
          </p:cNvPr>
          <p:cNvSpPr>
            <a:spLocks noGrp="1"/>
          </p:cNvSpPr>
          <p:nvPr>
            <p:ph type="body" sz="quarter" idx="13"/>
          </p:nvPr>
        </p:nvSpPr>
        <p:spPr>
          <a:xfrm>
            <a:off x="1065365" y="4803597"/>
            <a:ext cx="3644177" cy="465138"/>
          </a:xfrm>
          <a:prstGeom prst="rect">
            <a:avLst/>
          </a:prstGeom>
        </p:spPr>
        <p:txBody>
          <a:bodyPr anchor="ctr">
            <a:noAutofit/>
          </a:bodyPr>
          <a:lstStyle>
            <a:lvl1pPr marL="0" indent="0" algn="l">
              <a:buNone/>
              <a:defRPr sz="2000" b="0" i="0">
                <a:solidFill>
                  <a:schemeClr val="bg1"/>
                </a:solidFill>
                <a:latin typeface="Georgia" panose="02040502050405020303" pitchFamily="18" charset="0"/>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a:t>Click to edit Master text styles</a:t>
            </a:r>
          </a:p>
        </p:txBody>
      </p:sp>
      <p:sp>
        <p:nvSpPr>
          <p:cNvPr id="11" name="Title 1">
            <a:extLst>
              <a:ext uri="{FF2B5EF4-FFF2-40B4-BE49-F238E27FC236}">
                <a16:creationId xmlns:a16="http://schemas.microsoft.com/office/drawing/2014/main" id="{0F2AFB4C-675A-BA42-9703-0EFFA159041F}"/>
              </a:ext>
            </a:extLst>
          </p:cNvPr>
          <p:cNvSpPr>
            <a:spLocks noGrp="1"/>
          </p:cNvSpPr>
          <p:nvPr>
            <p:ph type="ctrTitle"/>
          </p:nvPr>
        </p:nvSpPr>
        <p:spPr>
          <a:xfrm>
            <a:off x="1065365" y="3031298"/>
            <a:ext cx="6926240" cy="1772299"/>
          </a:xfrm>
          <a:prstGeom prst="rect">
            <a:avLst/>
          </a:prstGeom>
        </p:spPr>
        <p:txBody>
          <a:bodyPr anchor="ctr">
            <a:normAutofit/>
          </a:bodyPr>
          <a:lstStyle>
            <a:lvl1pPr algn="l">
              <a:defRPr sz="3600" b="1" i="1">
                <a:solidFill>
                  <a:schemeClr val="bg1"/>
                </a:solidFill>
                <a:latin typeface="+mn-lt"/>
              </a:defRPr>
            </a:lvl1pPr>
          </a:lstStyle>
          <a:p>
            <a:r>
              <a:rPr lang="en-GB"/>
              <a:t>Click to edit Master title style</a:t>
            </a:r>
            <a:endParaRPr lang="en-FI"/>
          </a:p>
        </p:txBody>
      </p:sp>
      <p:sp>
        <p:nvSpPr>
          <p:cNvPr id="3" name="Slide Number Placeholder 2">
            <a:extLst>
              <a:ext uri="{FF2B5EF4-FFF2-40B4-BE49-F238E27FC236}">
                <a16:creationId xmlns:a16="http://schemas.microsoft.com/office/drawing/2014/main" id="{E53E4801-05AB-2646-B1A7-14F777B4B5FB}"/>
              </a:ext>
            </a:extLst>
          </p:cNvPr>
          <p:cNvSpPr>
            <a:spLocks noGrp="1"/>
          </p:cNvSpPr>
          <p:nvPr>
            <p:ph type="sldNum" sz="quarter" idx="14"/>
          </p:nvPr>
        </p:nvSpPr>
        <p:spPr/>
        <p:txBody>
          <a:bodyPr/>
          <a:lstStyle>
            <a:lvl1pPr>
              <a:defRPr>
                <a:solidFill>
                  <a:schemeClr val="tx1"/>
                </a:solidFill>
              </a:defRPr>
            </a:lvl1pPr>
          </a:lstStyle>
          <a:p>
            <a:fld id="{7D0A3693-5CB6-4B45-8859-D19B56E87773}" type="slidenum">
              <a:rPr lang="en-FI" smtClean="0"/>
              <a:pPr/>
              <a:t>‹#›</a:t>
            </a:fld>
            <a:endParaRPr lang="en-FI"/>
          </a:p>
        </p:txBody>
      </p:sp>
      <p:pic>
        <p:nvPicPr>
          <p:cNvPr id="12" name="Graphic 11">
            <a:extLst>
              <a:ext uri="{FF2B5EF4-FFF2-40B4-BE49-F238E27FC236}">
                <a16:creationId xmlns:a16="http://schemas.microsoft.com/office/drawing/2014/main" id="{A2599B33-2B88-544A-B232-063B014AC2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4509" y="6392997"/>
            <a:ext cx="533400" cy="266700"/>
          </a:xfrm>
          <a:prstGeom prst="rect">
            <a:avLst/>
          </a:prstGeom>
        </p:spPr>
      </p:pic>
      <p:sp>
        <p:nvSpPr>
          <p:cNvPr id="13" name="TextBox 12">
            <a:extLst>
              <a:ext uri="{FF2B5EF4-FFF2-40B4-BE49-F238E27FC236}">
                <a16:creationId xmlns:a16="http://schemas.microsoft.com/office/drawing/2014/main" id="{E059C201-E8D5-094A-962B-93F3F7593925}"/>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tx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1869536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DCE1E6"/>
        </a:solidFill>
        <a:effectLst/>
      </p:bgPr>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586CDB70-ED0A-4B46-A5DD-C3EC3713B4E8}"/>
              </a:ext>
            </a:extLst>
          </p:cNvPr>
          <p:cNvSpPr>
            <a:spLocks noGrp="1"/>
          </p:cNvSpPr>
          <p:nvPr>
            <p:ph type="body" sz="quarter" idx="13"/>
          </p:nvPr>
        </p:nvSpPr>
        <p:spPr>
          <a:xfrm>
            <a:off x="1065365" y="4803597"/>
            <a:ext cx="3644177" cy="465138"/>
          </a:xfrm>
          <a:prstGeom prst="rect">
            <a:avLst/>
          </a:prstGeom>
        </p:spPr>
        <p:txBody>
          <a:bodyPr anchor="ctr">
            <a:noAutofit/>
          </a:bodyPr>
          <a:lstStyle>
            <a:lvl1pPr marL="0" indent="0" algn="l">
              <a:buNone/>
              <a:defRPr sz="2000" b="0" i="0">
                <a:solidFill>
                  <a:schemeClr val="tx1"/>
                </a:solidFill>
                <a:latin typeface="Georgia" panose="02040502050405020303" pitchFamily="18" charset="0"/>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a:t>Click to edit Master text styles</a:t>
            </a:r>
          </a:p>
        </p:txBody>
      </p:sp>
      <p:sp>
        <p:nvSpPr>
          <p:cNvPr id="11" name="Title 1">
            <a:extLst>
              <a:ext uri="{FF2B5EF4-FFF2-40B4-BE49-F238E27FC236}">
                <a16:creationId xmlns:a16="http://schemas.microsoft.com/office/drawing/2014/main" id="{9C1FF20F-951F-4743-8564-3AF708C0198A}"/>
              </a:ext>
            </a:extLst>
          </p:cNvPr>
          <p:cNvSpPr>
            <a:spLocks noGrp="1"/>
          </p:cNvSpPr>
          <p:nvPr>
            <p:ph type="ctrTitle"/>
          </p:nvPr>
        </p:nvSpPr>
        <p:spPr>
          <a:xfrm>
            <a:off x="1065365" y="3031298"/>
            <a:ext cx="6926240" cy="1772299"/>
          </a:xfrm>
          <a:prstGeom prst="rect">
            <a:avLst/>
          </a:prstGeom>
        </p:spPr>
        <p:txBody>
          <a:bodyPr anchor="ctr">
            <a:normAutofit/>
          </a:bodyPr>
          <a:lstStyle>
            <a:lvl1pPr algn="l">
              <a:defRPr sz="3600" b="1" i="1">
                <a:solidFill>
                  <a:schemeClr val="tx1"/>
                </a:solidFill>
                <a:latin typeface="+mn-lt"/>
              </a:defRPr>
            </a:lvl1pPr>
          </a:lstStyle>
          <a:p>
            <a:r>
              <a:rPr lang="en-GB"/>
              <a:t>Click to edit Master title style</a:t>
            </a:r>
            <a:endParaRPr lang="en-FI"/>
          </a:p>
        </p:txBody>
      </p:sp>
      <p:sp>
        <p:nvSpPr>
          <p:cNvPr id="2" name="Slide Number Placeholder 1">
            <a:extLst>
              <a:ext uri="{FF2B5EF4-FFF2-40B4-BE49-F238E27FC236}">
                <a16:creationId xmlns:a16="http://schemas.microsoft.com/office/drawing/2014/main" id="{07EF6AE6-DCCF-9447-B6A9-D0307856012E}"/>
              </a:ext>
            </a:extLst>
          </p:cNvPr>
          <p:cNvSpPr>
            <a:spLocks noGrp="1"/>
          </p:cNvSpPr>
          <p:nvPr>
            <p:ph type="sldNum" sz="quarter" idx="14"/>
          </p:nvPr>
        </p:nvSpPr>
        <p:spPr/>
        <p:txBody>
          <a:bodyPr/>
          <a:lstStyle>
            <a:lvl1pPr>
              <a:defRPr>
                <a:solidFill>
                  <a:schemeClr val="tx1"/>
                </a:solidFill>
              </a:defRPr>
            </a:lvl1pPr>
          </a:lstStyle>
          <a:p>
            <a:fld id="{7D0A3693-5CB6-4B45-8859-D19B56E87773}" type="slidenum">
              <a:rPr lang="en-FI" smtClean="0"/>
              <a:pPr/>
              <a:t>‹#›</a:t>
            </a:fld>
            <a:endParaRPr lang="en-FI"/>
          </a:p>
        </p:txBody>
      </p:sp>
      <p:pic>
        <p:nvPicPr>
          <p:cNvPr id="12" name="Graphic 11">
            <a:extLst>
              <a:ext uri="{FF2B5EF4-FFF2-40B4-BE49-F238E27FC236}">
                <a16:creationId xmlns:a16="http://schemas.microsoft.com/office/drawing/2014/main" id="{1332BFD7-0658-444B-8644-6FD24D0841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4509" y="6392997"/>
            <a:ext cx="533400" cy="266700"/>
          </a:xfrm>
          <a:prstGeom prst="rect">
            <a:avLst/>
          </a:prstGeom>
        </p:spPr>
      </p:pic>
      <p:sp>
        <p:nvSpPr>
          <p:cNvPr id="13" name="TextBox 12">
            <a:extLst>
              <a:ext uri="{FF2B5EF4-FFF2-40B4-BE49-F238E27FC236}">
                <a16:creationId xmlns:a16="http://schemas.microsoft.com/office/drawing/2014/main" id="{4197BA04-CA62-4D4F-99F7-EB7EAFD0DDD0}"/>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tx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2449283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735875" y="615497"/>
            <a:ext cx="9306129" cy="999217"/>
          </a:xfrm>
        </p:spPr>
        <p:txBody>
          <a:bodyPr anchor="t">
            <a:normAutofit/>
          </a:bodyPr>
          <a:lstStyle>
            <a:lvl1pPr>
              <a:lnSpc>
                <a:spcPts val="3600"/>
              </a:lnSpc>
              <a:defRPr sz="3600" b="1" i="0">
                <a:solidFill>
                  <a:schemeClr val="tx1"/>
                </a:solidFill>
                <a:latin typeface="+mn-lt"/>
                <a:cs typeface="Poppins" pitchFamily="2" charset="77"/>
              </a:defRPr>
            </a:lvl1pPr>
          </a:lstStyle>
          <a:p>
            <a:r>
              <a:rPr lang="en-GB"/>
              <a:t>Click to edit Master title style</a:t>
            </a:r>
            <a:endParaRPr lang="en-FI"/>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667172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itle 1">
            <a:extLst>
              <a:ext uri="{FF2B5EF4-FFF2-40B4-BE49-F238E27FC236}">
                <a16:creationId xmlns:a16="http://schemas.microsoft.com/office/drawing/2014/main" id="{759535A5-F716-9440-999C-EF1A45E8222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8" name="Text Placeholder 4">
            <a:extLst>
              <a:ext uri="{FF2B5EF4-FFF2-40B4-BE49-F238E27FC236}">
                <a16:creationId xmlns:a16="http://schemas.microsoft.com/office/drawing/2014/main" id="{7BE89F5F-4875-6549-9F44-4C985DAD0D6A}"/>
              </a:ext>
            </a:extLst>
          </p:cNvPr>
          <p:cNvSpPr>
            <a:spLocks noGrp="1"/>
          </p:cNvSpPr>
          <p:nvPr>
            <p:ph type="body" sz="quarter" idx="11"/>
          </p:nvPr>
        </p:nvSpPr>
        <p:spPr>
          <a:xfrm>
            <a:off x="1245713" y="1721284"/>
            <a:ext cx="485028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9" name="Text Placeholder 4">
            <a:extLst>
              <a:ext uri="{FF2B5EF4-FFF2-40B4-BE49-F238E27FC236}">
                <a16:creationId xmlns:a16="http://schemas.microsoft.com/office/drawing/2014/main" id="{2CFACD2C-3CA3-BA4E-8D25-F03FEA020B78}"/>
              </a:ext>
            </a:extLst>
          </p:cNvPr>
          <p:cNvSpPr>
            <a:spLocks noGrp="1"/>
          </p:cNvSpPr>
          <p:nvPr>
            <p:ph type="body" sz="quarter" idx="12"/>
          </p:nvPr>
        </p:nvSpPr>
        <p:spPr>
          <a:xfrm>
            <a:off x="6198713" y="1721284"/>
            <a:ext cx="485028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677557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1055915" y="1716390"/>
            <a:ext cx="9306129" cy="3448155"/>
          </a:xfrm>
        </p:spPr>
        <p:txBody>
          <a:bodyPr anchor="ctr">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5" name="Text Placeholder 4">
            <a:extLst>
              <a:ext uri="{FF2B5EF4-FFF2-40B4-BE49-F238E27FC236}">
                <a16:creationId xmlns:a16="http://schemas.microsoft.com/office/drawing/2014/main" id="{048C26C6-AD7C-E64D-8CA5-ABA28E85579F}"/>
              </a:ext>
            </a:extLst>
          </p:cNvPr>
          <p:cNvSpPr>
            <a:spLocks noGrp="1"/>
          </p:cNvSpPr>
          <p:nvPr>
            <p:ph type="body" sz="quarter" idx="11"/>
          </p:nvPr>
        </p:nvSpPr>
        <p:spPr>
          <a:xfrm>
            <a:off x="6742000" y="5164545"/>
            <a:ext cx="3620044" cy="465138"/>
          </a:xfrm>
        </p:spPr>
        <p:txBody>
          <a:bodyPr anchor="ctr">
            <a:noAutofit/>
          </a:bodyPr>
          <a:lstStyle>
            <a:lvl1pPr marL="0" indent="0" algn="r">
              <a:buNone/>
              <a:defRPr sz="1800">
                <a:solidFill>
                  <a:schemeClr val="accent1"/>
                </a:solidFill>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a:t>Click to edit Master text styles</a:t>
            </a:r>
          </a:p>
        </p:txBody>
      </p:sp>
    </p:spTree>
    <p:extLst>
      <p:ext uri="{BB962C8B-B14F-4D97-AF65-F5344CB8AC3E}">
        <p14:creationId xmlns:p14="http://schemas.microsoft.com/office/powerpoint/2010/main" val="3690906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42727F8D-ECBE-7343-ABD8-29B65D32CAE7}"/>
              </a:ext>
            </a:extLst>
          </p:cNvPr>
          <p:cNvPicPr>
            <a:picLocks noChangeAspect="1"/>
          </p:cNvPicPr>
          <p:nvPr userDrawn="1"/>
        </p:nvPicPr>
        <p:blipFill>
          <a:blip r:embed="rId2">
            <a:alphaModFix amt="20000"/>
          </a:blip>
          <a:stretch>
            <a:fillRect/>
          </a:stretch>
        </p:blipFill>
        <p:spPr>
          <a:xfrm>
            <a:off x="-4213230" y="762001"/>
            <a:ext cx="8460325" cy="5959474"/>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271804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1DD3D633-9F29-4345-BDE0-8B205AA7329A}"/>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1617515" y="1193888"/>
            <a:ext cx="14966756" cy="4470223"/>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16297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735875" y="615497"/>
            <a:ext cx="9306129" cy="999217"/>
          </a:xfrm>
        </p:spPr>
        <p:txBody>
          <a:bodyPr anchor="t">
            <a:normAutofit/>
          </a:bodyPr>
          <a:lstStyle>
            <a:lvl1pPr>
              <a:lnSpc>
                <a:spcPts val="3600"/>
              </a:lnSpc>
              <a:defRPr sz="3600" b="1" i="0">
                <a:solidFill>
                  <a:schemeClr val="tx1"/>
                </a:solidFill>
                <a:latin typeface="+mn-lt"/>
                <a:cs typeface="Poppins" pitchFamily="2" charset="77"/>
              </a:defRPr>
            </a:lvl1pPr>
          </a:lstStyle>
          <a:p>
            <a:r>
              <a:rPr lang="en-GB"/>
              <a:t>Click to edit Master title style</a:t>
            </a:r>
            <a:endParaRPr lang="en-FI"/>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1245713" y="1721285"/>
            <a:ext cx="9909967" cy="2291916"/>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5" name="Picture 4" descr="Icon&#10;&#10;Description automatically generated">
            <a:extLst>
              <a:ext uri="{FF2B5EF4-FFF2-40B4-BE49-F238E27FC236}">
                <a16:creationId xmlns:a16="http://schemas.microsoft.com/office/drawing/2014/main" id="{9AF863DA-25C4-9D49-B85F-CC64FBB2B2A3}"/>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54120" y="3193267"/>
            <a:ext cx="11283759" cy="3370197"/>
          </a:xfrm>
          <a:prstGeom prst="rect">
            <a:avLst/>
          </a:prstGeom>
        </p:spPr>
      </p:pic>
    </p:spTree>
    <p:extLst>
      <p:ext uri="{BB962C8B-B14F-4D97-AF65-F5344CB8AC3E}">
        <p14:creationId xmlns:p14="http://schemas.microsoft.com/office/powerpoint/2010/main" val="3350648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5334000" y="0"/>
            <a:ext cx="6858000"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1089498" y="2385359"/>
            <a:ext cx="3670392" cy="2087282"/>
          </a:xfrm>
        </p:spPr>
        <p:txBody>
          <a:bodyPr anchor="ctr">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1608172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1" y="1766509"/>
            <a:ext cx="6096000" cy="4466645"/>
          </a:xfrm>
        </p:spPr>
        <p:txBody>
          <a:bodyPr/>
          <a:lstStyle/>
          <a:p>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Picture Placeholder 3">
            <a:extLst>
              <a:ext uri="{FF2B5EF4-FFF2-40B4-BE49-F238E27FC236}">
                <a16:creationId xmlns:a16="http://schemas.microsoft.com/office/drawing/2014/main" id="{7F919555-2602-6A42-8DC5-A517697B547C}"/>
              </a:ext>
            </a:extLst>
          </p:cNvPr>
          <p:cNvSpPr>
            <a:spLocks noGrp="1"/>
          </p:cNvSpPr>
          <p:nvPr>
            <p:ph type="pic" sz="quarter" idx="12"/>
          </p:nvPr>
        </p:nvSpPr>
        <p:spPr>
          <a:xfrm>
            <a:off x="6095999" y="382209"/>
            <a:ext cx="6096000" cy="4466645"/>
          </a:xfrm>
        </p:spPr>
        <p:txBody>
          <a:bodyPr/>
          <a:lstStyle/>
          <a:p>
            <a:endParaRPr lang="en-FI"/>
          </a:p>
        </p:txBody>
      </p:sp>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7110412" y="4973066"/>
            <a:ext cx="4067175" cy="1260088"/>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a:t>Click to edit Master text styles</a:t>
            </a:r>
            <a:endParaRPr lang="en-FI"/>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1014045" y="382209"/>
            <a:ext cx="4067175" cy="1260088"/>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a:t>Click to edit Master text styles</a:t>
            </a:r>
            <a:endParaRPr lang="en-FI"/>
          </a:p>
        </p:txBody>
      </p:sp>
    </p:spTree>
    <p:extLst>
      <p:ext uri="{BB962C8B-B14F-4D97-AF65-F5344CB8AC3E}">
        <p14:creationId xmlns:p14="http://schemas.microsoft.com/office/powerpoint/2010/main" val="237486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AF1B78-134B-A44E-882F-407F2DB07D76}"/>
              </a:ext>
            </a:extLst>
          </p:cNvPr>
          <p:cNvSpPr>
            <a:spLocks noGrp="1"/>
          </p:cNvSpPr>
          <p:nvPr>
            <p:ph type="dt" sz="half" idx="10"/>
          </p:nvPr>
        </p:nvSpPr>
        <p:spPr/>
        <p:txBody>
          <a:bodyPr/>
          <a:lstStyle/>
          <a:p>
            <a:fld id="{83D58001-0BA6-9449-9800-D72739579F31}" type="datetime1">
              <a:rPr lang="fi-FI" smtClean="0"/>
              <a:t>4.8.2023</a:t>
            </a:fld>
            <a:endParaRPr lang="en-FI"/>
          </a:p>
        </p:txBody>
      </p:sp>
      <p:sp>
        <p:nvSpPr>
          <p:cNvPr id="3" name="Footer Placeholder 2">
            <a:extLst>
              <a:ext uri="{FF2B5EF4-FFF2-40B4-BE49-F238E27FC236}">
                <a16:creationId xmlns:a16="http://schemas.microsoft.com/office/drawing/2014/main" id="{AF7BE671-C315-DD4C-B01D-49042299CD42}"/>
              </a:ext>
            </a:extLst>
          </p:cNvPr>
          <p:cNvSpPr>
            <a:spLocks noGrp="1"/>
          </p:cNvSpPr>
          <p:nvPr>
            <p:ph type="ftr" sz="quarter" idx="11"/>
          </p:nvPr>
        </p:nvSpPr>
        <p:spPr/>
        <p:txBody>
          <a:bodyPr/>
          <a:lstStyle/>
          <a:p>
            <a:r>
              <a:rPr lang="en-GB"/>
              <a:t>MIELI Suomen Mielenterveys ry</a:t>
            </a:r>
            <a:endParaRPr lang="en-FI"/>
          </a:p>
        </p:txBody>
      </p:sp>
      <p:pic>
        <p:nvPicPr>
          <p:cNvPr id="7" name="Graphic 6">
            <a:extLst>
              <a:ext uri="{FF2B5EF4-FFF2-40B4-BE49-F238E27FC236}">
                <a16:creationId xmlns:a16="http://schemas.microsoft.com/office/drawing/2014/main" id="{B852D787-445E-CD46-B11B-B2443D8593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1528" y="943429"/>
            <a:ext cx="3380014" cy="1690007"/>
          </a:xfrm>
          <a:prstGeom prst="rect">
            <a:avLst/>
          </a:prstGeom>
        </p:spPr>
      </p:pic>
    </p:spTree>
    <p:extLst>
      <p:ext uri="{BB962C8B-B14F-4D97-AF65-F5344CB8AC3E}">
        <p14:creationId xmlns:p14="http://schemas.microsoft.com/office/powerpoint/2010/main" val="2761308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3183F0-2D78-F746-89F0-5785A619CB4B}"/>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2474708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575757"/>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AB558B7-F678-E446-A115-F0F44316CA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4509" y="6392997"/>
            <a:ext cx="533400" cy="266700"/>
          </a:xfrm>
          <a:prstGeom prst="rect">
            <a:avLst/>
          </a:prstGeom>
        </p:spPr>
      </p:pic>
      <p:sp>
        <p:nvSpPr>
          <p:cNvPr id="8" name="TextBox 7">
            <a:extLst>
              <a:ext uri="{FF2B5EF4-FFF2-40B4-BE49-F238E27FC236}">
                <a16:creationId xmlns:a16="http://schemas.microsoft.com/office/drawing/2014/main" id="{BEB7FE75-A2B8-AA4B-AF0F-A6DBE604606A}"/>
              </a:ext>
            </a:extLst>
          </p:cNvPr>
          <p:cNvSpPr txBox="1"/>
          <p:nvPr userDrawn="1"/>
        </p:nvSpPr>
        <p:spPr>
          <a:xfrm>
            <a:off x="11687902" y="6385674"/>
            <a:ext cx="416416" cy="307777"/>
          </a:xfrm>
          <a:prstGeom prst="rect">
            <a:avLst/>
          </a:prstGeom>
          <a:noFill/>
        </p:spPr>
        <p:txBody>
          <a:bodyPr wrap="square" rtlCol="0">
            <a:spAutoFit/>
          </a:bodyPr>
          <a:lstStyle/>
          <a:p>
            <a:r>
              <a:rPr lang="en-FI" sz="1400" b="1" i="0" dirty="0">
                <a:solidFill>
                  <a:schemeClr val="bg1"/>
                </a:solidFill>
                <a:latin typeface="Georgia" panose="02040502050405020303" pitchFamily="18" charset="0"/>
                <a:cs typeface="Poppins SemiBold" pitchFamily="2" charset="77"/>
              </a:rPr>
              <a:t>.fi</a:t>
            </a:r>
          </a:p>
        </p:txBody>
      </p:sp>
      <p:sp>
        <p:nvSpPr>
          <p:cNvPr id="16" name="Title 1">
            <a:extLst>
              <a:ext uri="{FF2B5EF4-FFF2-40B4-BE49-F238E27FC236}">
                <a16:creationId xmlns:a16="http://schemas.microsoft.com/office/drawing/2014/main" id="{73B0FA31-66B5-4946-AB08-CF6A4896C633}"/>
              </a:ext>
            </a:extLst>
          </p:cNvPr>
          <p:cNvSpPr>
            <a:spLocks noGrp="1"/>
          </p:cNvSpPr>
          <p:nvPr>
            <p:ph type="ctrTitle"/>
          </p:nvPr>
        </p:nvSpPr>
        <p:spPr>
          <a:xfrm>
            <a:off x="3447746" y="2462259"/>
            <a:ext cx="8083463" cy="1933482"/>
          </a:xfrm>
          <a:prstGeom prst="rect">
            <a:avLst/>
          </a:prstGeom>
        </p:spPr>
        <p:txBody>
          <a:bodyPr anchor="ctr">
            <a:normAutofit/>
          </a:bodyPr>
          <a:lstStyle>
            <a:lvl1pPr algn="l">
              <a:defRPr sz="5400" b="1" i="0">
                <a:solidFill>
                  <a:schemeClr val="bg1"/>
                </a:solidFill>
                <a:latin typeface="+mn-lt"/>
              </a:defRPr>
            </a:lvl1pPr>
          </a:lstStyle>
          <a:p>
            <a:r>
              <a:rPr lang="en-GB" dirty="0"/>
              <a:t>Click to edit Master title style</a:t>
            </a:r>
            <a:endParaRPr lang="en-FI" dirty="0"/>
          </a:p>
        </p:txBody>
      </p:sp>
      <p:sp>
        <p:nvSpPr>
          <p:cNvPr id="2" name="Slide Number Placeholder 1">
            <a:extLst>
              <a:ext uri="{FF2B5EF4-FFF2-40B4-BE49-F238E27FC236}">
                <a16:creationId xmlns:a16="http://schemas.microsoft.com/office/drawing/2014/main" id="{843A87C4-3623-2844-8CC9-D315A1EC1ED8}"/>
              </a:ext>
            </a:extLst>
          </p:cNvPr>
          <p:cNvSpPr>
            <a:spLocks noGrp="1"/>
          </p:cNvSpPr>
          <p:nvPr>
            <p:ph type="sldNum" sz="quarter" idx="10"/>
          </p:nvPr>
        </p:nvSpPr>
        <p:spPr/>
        <p:txBody>
          <a:bodyPr/>
          <a:lstStyle/>
          <a:p>
            <a:fld id="{7D0A3693-5CB6-4B45-8859-D19B56E87773}" type="slidenum">
              <a:rPr lang="en-FI" smtClean="0"/>
              <a:pPr/>
              <a:t>‹#›</a:t>
            </a:fld>
            <a:endParaRPr lang="en-FI"/>
          </a:p>
        </p:txBody>
      </p:sp>
      <p:pic>
        <p:nvPicPr>
          <p:cNvPr id="9" name="Picture 8" descr="Logo, icon&#10;&#10;Description automatically generated">
            <a:extLst>
              <a:ext uri="{FF2B5EF4-FFF2-40B4-BE49-F238E27FC236}">
                <a16:creationId xmlns:a16="http://schemas.microsoft.com/office/drawing/2014/main" id="{F9B84221-E0BC-D842-A4F2-3F4130866E5D}"/>
              </a:ext>
            </a:extLst>
          </p:cNvPr>
          <p:cNvPicPr>
            <a:picLocks noChangeAspect="1"/>
          </p:cNvPicPr>
          <p:nvPr userDrawn="1"/>
        </p:nvPicPr>
        <p:blipFill>
          <a:blip r:embed="rId4"/>
          <a:stretch>
            <a:fillRect/>
          </a:stretch>
        </p:blipFill>
        <p:spPr>
          <a:xfrm>
            <a:off x="-4213230" y="762001"/>
            <a:ext cx="8460325" cy="5959474"/>
          </a:xfrm>
          <a:prstGeom prst="rect">
            <a:avLst/>
          </a:prstGeom>
        </p:spPr>
      </p:pic>
    </p:spTree>
    <p:extLst>
      <p:ext uri="{BB962C8B-B14F-4D97-AF65-F5344CB8AC3E}">
        <p14:creationId xmlns:p14="http://schemas.microsoft.com/office/powerpoint/2010/main" val="1780910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buClr>
                <a:srgbClr val="00F23A"/>
              </a:buClr>
              <a:defRPr sz="2400">
                <a:solidFill>
                  <a:schemeClr val="bg1"/>
                </a:solidFill>
              </a:defRPr>
            </a:lvl1pPr>
            <a:lvl2pPr>
              <a:lnSpc>
                <a:spcPct val="100000"/>
              </a:lnSpc>
              <a:buClr>
                <a:srgbClr val="00F23A"/>
              </a:buClr>
              <a:defRPr sz="2000">
                <a:solidFill>
                  <a:schemeClr val="bg1"/>
                </a:solidFill>
              </a:defRPr>
            </a:lvl2pPr>
            <a:lvl3pPr>
              <a:lnSpc>
                <a:spcPct val="100000"/>
              </a:lnSpc>
              <a:buClr>
                <a:srgbClr val="00F23A"/>
              </a:buClr>
              <a:defRPr sz="1800">
                <a:solidFill>
                  <a:schemeClr val="bg1"/>
                </a:solidFill>
              </a:defRPr>
            </a:lvl3pPr>
            <a:lvl4pPr>
              <a:lnSpc>
                <a:spcPct val="100000"/>
              </a:lnSpc>
              <a:buClr>
                <a:srgbClr val="00F23A"/>
              </a:buClr>
              <a:defRPr sz="1600">
                <a:solidFill>
                  <a:schemeClr val="bg1"/>
                </a:solidFill>
              </a:defRPr>
            </a:lvl4pPr>
            <a:lvl5pPr>
              <a:lnSpc>
                <a:spcPct val="100000"/>
              </a:lnSpc>
              <a:buClr>
                <a:srgbClr val="00F23A"/>
              </a:buCl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189138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9" name="Title 1">
            <a:extLst>
              <a:ext uri="{FF2B5EF4-FFF2-40B4-BE49-F238E27FC236}">
                <a16:creationId xmlns:a16="http://schemas.microsoft.com/office/drawing/2014/main" id="{98E0F1B4-0054-F144-BBE0-FA9FDA0B551A}"/>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10" name="Text Placeholder 4">
            <a:extLst>
              <a:ext uri="{FF2B5EF4-FFF2-40B4-BE49-F238E27FC236}">
                <a16:creationId xmlns:a16="http://schemas.microsoft.com/office/drawing/2014/main" id="{33929152-2197-1345-A5AE-F257CFD5B30D}"/>
              </a:ext>
            </a:extLst>
          </p:cNvPr>
          <p:cNvSpPr>
            <a:spLocks noGrp="1"/>
          </p:cNvSpPr>
          <p:nvPr>
            <p:ph type="body" sz="quarter" idx="11"/>
          </p:nvPr>
        </p:nvSpPr>
        <p:spPr>
          <a:xfrm>
            <a:off x="1245713" y="1721284"/>
            <a:ext cx="4850287" cy="4521219"/>
          </a:xfrm>
        </p:spPr>
        <p:txBody>
          <a:bodyPr>
            <a:normAutofit/>
          </a:bodyPr>
          <a:lstStyle>
            <a:lvl1pPr>
              <a:lnSpc>
                <a:spcPct val="100000"/>
              </a:lnSpc>
              <a:buClr>
                <a:srgbClr val="00F23A"/>
              </a:buClr>
              <a:defRPr sz="2400">
                <a:solidFill>
                  <a:schemeClr val="bg1"/>
                </a:solidFill>
              </a:defRPr>
            </a:lvl1pPr>
            <a:lvl2pPr>
              <a:lnSpc>
                <a:spcPct val="100000"/>
              </a:lnSpc>
              <a:buClr>
                <a:srgbClr val="00F23A"/>
              </a:buClr>
              <a:defRPr sz="2000">
                <a:solidFill>
                  <a:schemeClr val="bg1"/>
                </a:solidFill>
              </a:defRPr>
            </a:lvl2pPr>
            <a:lvl3pPr>
              <a:lnSpc>
                <a:spcPct val="100000"/>
              </a:lnSpc>
              <a:buClr>
                <a:srgbClr val="00F23A"/>
              </a:buClr>
              <a:defRPr sz="1800">
                <a:solidFill>
                  <a:schemeClr val="bg1"/>
                </a:solidFill>
              </a:defRPr>
            </a:lvl3pPr>
            <a:lvl4pPr>
              <a:lnSpc>
                <a:spcPct val="100000"/>
              </a:lnSpc>
              <a:buClr>
                <a:srgbClr val="00F23A"/>
              </a:buClr>
              <a:defRPr sz="1600">
                <a:solidFill>
                  <a:schemeClr val="bg1"/>
                </a:solidFill>
              </a:defRPr>
            </a:lvl4pPr>
            <a:lvl5pPr>
              <a:lnSpc>
                <a:spcPct val="100000"/>
              </a:lnSpc>
              <a:buClr>
                <a:srgbClr val="00F23A"/>
              </a:buCl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1" name="Text Placeholder 4">
            <a:extLst>
              <a:ext uri="{FF2B5EF4-FFF2-40B4-BE49-F238E27FC236}">
                <a16:creationId xmlns:a16="http://schemas.microsoft.com/office/drawing/2014/main" id="{A9C6CF21-D31B-2342-85CD-315CE3D2CB76}"/>
              </a:ext>
            </a:extLst>
          </p:cNvPr>
          <p:cNvSpPr>
            <a:spLocks noGrp="1"/>
          </p:cNvSpPr>
          <p:nvPr>
            <p:ph type="body" sz="quarter" idx="12"/>
          </p:nvPr>
        </p:nvSpPr>
        <p:spPr>
          <a:xfrm>
            <a:off x="6198713" y="1721284"/>
            <a:ext cx="4850287" cy="4521219"/>
          </a:xfrm>
        </p:spPr>
        <p:txBody>
          <a:bodyPr>
            <a:normAutofit/>
          </a:bodyPr>
          <a:lstStyle>
            <a:lvl1pPr>
              <a:lnSpc>
                <a:spcPct val="100000"/>
              </a:lnSpc>
              <a:buClr>
                <a:srgbClr val="00F23A"/>
              </a:buClr>
              <a:defRPr sz="2400">
                <a:solidFill>
                  <a:schemeClr val="bg1"/>
                </a:solidFill>
              </a:defRPr>
            </a:lvl1pPr>
            <a:lvl2pPr>
              <a:lnSpc>
                <a:spcPct val="100000"/>
              </a:lnSpc>
              <a:buClr>
                <a:srgbClr val="00F23A"/>
              </a:buClr>
              <a:defRPr sz="2000">
                <a:solidFill>
                  <a:schemeClr val="bg1"/>
                </a:solidFill>
              </a:defRPr>
            </a:lvl2pPr>
            <a:lvl3pPr>
              <a:lnSpc>
                <a:spcPct val="100000"/>
              </a:lnSpc>
              <a:buClr>
                <a:srgbClr val="00F23A"/>
              </a:buClr>
              <a:defRPr sz="1800">
                <a:solidFill>
                  <a:schemeClr val="bg1"/>
                </a:solidFill>
              </a:defRPr>
            </a:lvl3pPr>
            <a:lvl4pPr>
              <a:lnSpc>
                <a:spcPct val="100000"/>
              </a:lnSpc>
              <a:buClr>
                <a:srgbClr val="00F23A"/>
              </a:buClr>
              <a:defRPr sz="1600">
                <a:solidFill>
                  <a:schemeClr val="bg1"/>
                </a:solidFill>
              </a:defRPr>
            </a:lvl4pPr>
            <a:lvl5pPr>
              <a:lnSpc>
                <a:spcPct val="100000"/>
              </a:lnSpc>
              <a:buClr>
                <a:srgbClr val="00F23A"/>
              </a:buCl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792291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1055915" y="1704922"/>
            <a:ext cx="9306129" cy="3448155"/>
          </a:xfrm>
        </p:spPr>
        <p:txBody>
          <a:bodyPr anchor="ctr">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5" name="Text Placeholder 4">
            <a:extLst>
              <a:ext uri="{FF2B5EF4-FFF2-40B4-BE49-F238E27FC236}">
                <a16:creationId xmlns:a16="http://schemas.microsoft.com/office/drawing/2014/main" id="{A8968230-B079-BD43-9168-14687771DCFF}"/>
              </a:ext>
            </a:extLst>
          </p:cNvPr>
          <p:cNvSpPr>
            <a:spLocks noGrp="1"/>
          </p:cNvSpPr>
          <p:nvPr>
            <p:ph type="body" sz="quarter" idx="11"/>
          </p:nvPr>
        </p:nvSpPr>
        <p:spPr>
          <a:xfrm>
            <a:off x="6713902" y="5153077"/>
            <a:ext cx="3620044" cy="465138"/>
          </a:xfrm>
        </p:spPr>
        <p:txBody>
          <a:bodyPr anchor="ctr">
            <a:noAutofit/>
          </a:bodyPr>
          <a:lstStyle>
            <a:lvl1pPr marL="0" indent="0" algn="r">
              <a:buNone/>
              <a:defRPr sz="1800">
                <a:solidFill>
                  <a:schemeClr val="bg1"/>
                </a:solidFill>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a:t>Click to edit Master text styles</a:t>
            </a:r>
          </a:p>
        </p:txBody>
      </p:sp>
    </p:spTree>
    <p:extLst>
      <p:ext uri="{BB962C8B-B14F-4D97-AF65-F5344CB8AC3E}">
        <p14:creationId xmlns:p14="http://schemas.microsoft.com/office/powerpoint/2010/main" val="13639280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42727F8D-ECBE-7343-ABD8-29B65D32CAE7}"/>
              </a:ext>
            </a:extLst>
          </p:cNvPr>
          <p:cNvPicPr>
            <a:picLocks noChangeAspect="1"/>
          </p:cNvPicPr>
          <p:nvPr userDrawn="1"/>
        </p:nvPicPr>
        <p:blipFill>
          <a:blip r:embed="rId2">
            <a:biLevel thresh="50000"/>
            <a:alphaModFix amt="5000"/>
          </a:blip>
          <a:stretch>
            <a:fillRect/>
          </a:stretch>
        </p:blipFill>
        <p:spPr>
          <a:xfrm>
            <a:off x="-4213230" y="762001"/>
            <a:ext cx="8460325" cy="5959474"/>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bg1"/>
                </a:solidFill>
              </a:defRPr>
            </a:lvl1pPr>
            <a:lvl2pPr>
              <a:lnSpc>
                <a:spcPct val="100000"/>
              </a:lnSpc>
              <a:defRPr sz="2000">
                <a:solidFill>
                  <a:schemeClr val="bg1"/>
                </a:solidFill>
              </a:defRPr>
            </a:lvl2pPr>
            <a:lvl3pPr>
              <a:lnSpc>
                <a:spcPct val="100000"/>
              </a:lnSpc>
              <a:defRPr sz="18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007716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6BCE3760-8347-D24A-BE4B-48BFDA5927B4}"/>
              </a:ext>
            </a:extLst>
          </p:cNvPr>
          <p:cNvPicPr>
            <a:picLocks noChangeAspect="1"/>
          </p:cNvPicPr>
          <p:nvPr userDrawn="1"/>
        </p:nvPicPr>
        <p:blipFill>
          <a:blip r:embed="rId2" cstate="screen">
            <a:biLevel thresh="50000"/>
            <a:alphaModFix amt="5000"/>
            <a:extLst>
              <a:ext uri="{28A0092B-C50C-407E-A947-70E740481C1C}">
                <a14:useLocalDpi xmlns:a14="http://schemas.microsoft.com/office/drawing/2010/main"/>
              </a:ext>
            </a:extLst>
          </a:blip>
          <a:stretch>
            <a:fillRect/>
          </a:stretch>
        </p:blipFill>
        <p:spPr>
          <a:xfrm>
            <a:off x="-1617515" y="1193888"/>
            <a:ext cx="14966756" cy="4470223"/>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bg1"/>
                </a:solidFill>
              </a:defRPr>
            </a:lvl1pPr>
            <a:lvl2pPr>
              <a:lnSpc>
                <a:spcPct val="100000"/>
              </a:lnSpc>
              <a:defRPr sz="2000">
                <a:solidFill>
                  <a:schemeClr val="bg1"/>
                </a:solidFill>
              </a:defRPr>
            </a:lvl2pPr>
            <a:lvl3pPr>
              <a:lnSpc>
                <a:spcPct val="100000"/>
              </a:lnSpc>
              <a:defRPr sz="18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946809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735875" y="615497"/>
            <a:ext cx="9306129" cy="999217"/>
          </a:xfrm>
        </p:spPr>
        <p:txBody>
          <a:bodyPr anchor="t">
            <a:normAutofit/>
          </a:bodyPr>
          <a:lstStyle>
            <a:lvl1pPr>
              <a:lnSpc>
                <a:spcPts val="3600"/>
              </a:lnSpc>
              <a:defRPr sz="3600" b="1" i="0">
                <a:solidFill>
                  <a:schemeClr val="bg1"/>
                </a:solidFill>
                <a:latin typeface="+mn-lt"/>
                <a:cs typeface="Poppins" pitchFamily="2" charset="77"/>
              </a:defRPr>
            </a:lvl1pPr>
          </a:lstStyle>
          <a:p>
            <a:r>
              <a:rPr lang="en-GB"/>
              <a:t>Click to edit Master title style</a:t>
            </a:r>
            <a:endParaRPr lang="en-FI"/>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1245713" y="1721285"/>
            <a:ext cx="9909967" cy="2291916"/>
          </a:xfrm>
        </p:spPr>
        <p:txBody>
          <a:bodyPr>
            <a:normAutofit/>
          </a:bodyPr>
          <a:lstStyle>
            <a:lvl1pPr>
              <a:lnSpc>
                <a:spcPct val="100000"/>
              </a:lnSpc>
              <a:defRPr sz="2400">
                <a:solidFill>
                  <a:schemeClr val="bg1"/>
                </a:solidFill>
              </a:defRPr>
            </a:lvl1pPr>
            <a:lvl2pPr>
              <a:lnSpc>
                <a:spcPct val="100000"/>
              </a:lnSpc>
              <a:defRPr sz="2000">
                <a:solidFill>
                  <a:schemeClr val="bg1"/>
                </a:solidFill>
              </a:defRPr>
            </a:lvl2pPr>
            <a:lvl3pPr>
              <a:lnSpc>
                <a:spcPct val="100000"/>
              </a:lnSpc>
              <a:defRPr sz="18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5" name="Picture 4" descr="Icon&#10;&#10;Description automatically generated">
            <a:extLst>
              <a:ext uri="{FF2B5EF4-FFF2-40B4-BE49-F238E27FC236}">
                <a16:creationId xmlns:a16="http://schemas.microsoft.com/office/drawing/2014/main" id="{9AF863DA-25C4-9D49-B85F-CC64FBB2B2A3}"/>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54120" y="3193267"/>
            <a:ext cx="11283759" cy="3370197"/>
          </a:xfrm>
          <a:prstGeom prst="rect">
            <a:avLst/>
          </a:prstGeom>
        </p:spPr>
      </p:pic>
    </p:spTree>
    <p:extLst>
      <p:ext uri="{BB962C8B-B14F-4D97-AF65-F5344CB8AC3E}">
        <p14:creationId xmlns:p14="http://schemas.microsoft.com/office/powerpoint/2010/main" val="1061479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5334000" y="0"/>
            <a:ext cx="6858000"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1089498" y="2385359"/>
            <a:ext cx="3670392" cy="2087282"/>
          </a:xfrm>
        </p:spPr>
        <p:txBody>
          <a:bodyPr anchor="ctr">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17491918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1" y="1766509"/>
            <a:ext cx="6096000" cy="4466645"/>
          </a:xfrm>
        </p:spPr>
        <p:txBody>
          <a:bodyPr/>
          <a:lstStyle/>
          <a:p>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Picture Placeholder 3">
            <a:extLst>
              <a:ext uri="{FF2B5EF4-FFF2-40B4-BE49-F238E27FC236}">
                <a16:creationId xmlns:a16="http://schemas.microsoft.com/office/drawing/2014/main" id="{7F919555-2602-6A42-8DC5-A517697B547C}"/>
              </a:ext>
            </a:extLst>
          </p:cNvPr>
          <p:cNvSpPr>
            <a:spLocks noGrp="1"/>
          </p:cNvSpPr>
          <p:nvPr>
            <p:ph type="pic" sz="quarter" idx="12"/>
          </p:nvPr>
        </p:nvSpPr>
        <p:spPr>
          <a:xfrm>
            <a:off x="6096000" y="382209"/>
            <a:ext cx="6096000" cy="4466645"/>
          </a:xfrm>
        </p:spPr>
        <p:txBody>
          <a:bodyPr/>
          <a:lstStyle/>
          <a:p>
            <a:endParaRPr lang="en-FI"/>
          </a:p>
        </p:txBody>
      </p:sp>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7110780" y="4973066"/>
            <a:ext cx="4067175" cy="1260088"/>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a:t>Click to edit Master text styles</a:t>
            </a:r>
            <a:endParaRPr lang="en-FI"/>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1014045" y="382209"/>
            <a:ext cx="4067175" cy="1260088"/>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a:t>Click to edit Master text styles</a:t>
            </a:r>
            <a:endParaRPr lang="en-FI"/>
          </a:p>
        </p:txBody>
      </p:sp>
    </p:spTree>
    <p:extLst>
      <p:ext uri="{BB962C8B-B14F-4D97-AF65-F5344CB8AC3E}">
        <p14:creationId xmlns:p14="http://schemas.microsoft.com/office/powerpoint/2010/main" val="135550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C081F-2C12-4B49-86BF-AD6502B7A320}"/>
              </a:ext>
            </a:extLst>
          </p:cNvPr>
          <p:cNvSpPr>
            <a:spLocks noGrp="1"/>
          </p:cNvSpPr>
          <p:nvPr>
            <p:ph type="dt" sz="half" idx="10"/>
          </p:nvPr>
        </p:nvSpPr>
        <p:spPr/>
        <p:txBody>
          <a:bodyPr/>
          <a:lstStyle/>
          <a:p>
            <a:fld id="{85D20510-8861-5742-A1CE-0D393DBCC1D5}" type="datetime1">
              <a:rPr lang="fi-FI" smtClean="0"/>
              <a:t>4.8.2023</a:t>
            </a:fld>
            <a:endParaRPr lang="en-FI"/>
          </a:p>
        </p:txBody>
      </p:sp>
      <p:sp>
        <p:nvSpPr>
          <p:cNvPr id="3" name="Footer Placeholder 2">
            <a:extLst>
              <a:ext uri="{FF2B5EF4-FFF2-40B4-BE49-F238E27FC236}">
                <a16:creationId xmlns:a16="http://schemas.microsoft.com/office/drawing/2014/main" id="{6914A678-424C-804B-933A-686C010133BB}"/>
              </a:ext>
            </a:extLst>
          </p:cNvPr>
          <p:cNvSpPr>
            <a:spLocks noGrp="1"/>
          </p:cNvSpPr>
          <p:nvPr>
            <p:ph type="ftr" sz="quarter" idx="11"/>
          </p:nvPr>
        </p:nvSpPr>
        <p:spPr/>
        <p:txBody>
          <a:bodyPr/>
          <a:lstStyle/>
          <a:p>
            <a:r>
              <a:rPr lang="en-GB"/>
              <a:t>MIELI Suomen Mielenterveys ry</a:t>
            </a:r>
            <a:endParaRPr lang="en-FI"/>
          </a:p>
        </p:txBody>
      </p:sp>
      <p:pic>
        <p:nvPicPr>
          <p:cNvPr id="7" name="Graphic 6">
            <a:extLst>
              <a:ext uri="{FF2B5EF4-FFF2-40B4-BE49-F238E27FC236}">
                <a16:creationId xmlns:a16="http://schemas.microsoft.com/office/drawing/2014/main" id="{068497B6-6285-404D-959F-E053A397BF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1528" y="943429"/>
            <a:ext cx="3380014" cy="1690007"/>
          </a:xfrm>
          <a:prstGeom prst="rect">
            <a:avLst/>
          </a:prstGeom>
        </p:spPr>
      </p:pic>
    </p:spTree>
    <p:extLst>
      <p:ext uri="{BB962C8B-B14F-4D97-AF65-F5344CB8AC3E}">
        <p14:creationId xmlns:p14="http://schemas.microsoft.com/office/powerpoint/2010/main" val="1882073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3183F0-2D78-F746-89F0-5785A619CB4B}"/>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17717252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a:t>Lisää otsikko</a:t>
            </a:r>
          </a:p>
        </p:txBody>
      </p:sp>
      <p:sp>
        <p:nvSpPr>
          <p:cNvPr id="3" name="Sisällön paikkamerkki 2"/>
          <p:cNvSpPr>
            <a:spLocks noGrp="1"/>
          </p:cNvSpPr>
          <p:nvPr>
            <p:ph idx="1"/>
          </p:nvPr>
        </p:nvSpPr>
        <p:spPr/>
        <p:txBody>
          <a:bodyPr/>
          <a:lstStyle>
            <a:lvl1pPr marL="0" indent="0">
              <a:buFontTx/>
              <a:buNone/>
              <a:defRPr/>
            </a:lvl1pPr>
            <a:lvl2pPr marL="536575" indent="-268288">
              <a:buFont typeface="Arial" panose="020B0604020202020204" pitchFamily="34" charset="0"/>
              <a:buChar char="•"/>
              <a:defRPr/>
            </a:lvl2pPr>
            <a:lvl3pPr marL="804863" indent="-268288">
              <a:buFont typeface="Arial" panose="020B0604020202020204" pitchFamily="34" charset="0"/>
              <a:buChar char="•"/>
              <a:defRPr/>
            </a:lvl3pPr>
            <a:lvl4pPr marL="1074738" indent="-269875">
              <a:buFont typeface="Arial" panose="020B0604020202020204" pitchFamily="34" charset="0"/>
              <a:buChar char="•"/>
              <a:defRPr/>
            </a:lvl4pPr>
            <a:lvl5pPr marL="1343025" indent="-268288">
              <a:buFont typeface="Arial" panose="020B0604020202020204" pitchFamily="34" charset="0"/>
              <a:buChar cha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BF1CBCB-9147-4A96-9BCD-F24FD7F918E7}" type="datetime1">
              <a:rPr lang="fi-FI" smtClean="0"/>
              <a:t>4.8.2023</a:t>
            </a:fld>
            <a:endParaRPr lang="fi-FI"/>
          </a:p>
        </p:txBody>
      </p:sp>
      <p:sp>
        <p:nvSpPr>
          <p:cNvPr id="5" name="Alatunnisteen paikkamerkki 4"/>
          <p:cNvSpPr>
            <a:spLocks noGrp="1"/>
          </p:cNvSpPr>
          <p:nvPr>
            <p:ph type="ftr" sz="quarter" idx="11"/>
          </p:nvPr>
        </p:nvSpPr>
        <p:spPr/>
        <p:txBody>
          <a:bodyPr/>
          <a:lstStyle/>
          <a:p>
            <a:r>
              <a:rPr lang="sv-SE"/>
              <a:t>MIELI Psykisk Hälsa Finland rf </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1515880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buClr>
                <a:srgbClr val="00F23A"/>
              </a:buClr>
              <a:defRPr sz="2400">
                <a:solidFill>
                  <a:schemeClr val="bg1"/>
                </a:solidFill>
              </a:defRPr>
            </a:lvl1pPr>
            <a:lvl2pPr>
              <a:lnSpc>
                <a:spcPct val="100000"/>
              </a:lnSpc>
              <a:buClr>
                <a:srgbClr val="00F23A"/>
              </a:buClr>
              <a:defRPr sz="2000">
                <a:solidFill>
                  <a:schemeClr val="bg1"/>
                </a:solidFill>
              </a:defRPr>
            </a:lvl2pPr>
            <a:lvl3pPr>
              <a:lnSpc>
                <a:spcPct val="100000"/>
              </a:lnSpc>
              <a:buClr>
                <a:srgbClr val="00F23A"/>
              </a:buClr>
              <a:defRPr sz="1800">
                <a:solidFill>
                  <a:schemeClr val="bg1"/>
                </a:solidFill>
              </a:defRPr>
            </a:lvl3pPr>
            <a:lvl4pPr>
              <a:lnSpc>
                <a:spcPct val="100000"/>
              </a:lnSpc>
              <a:buClr>
                <a:srgbClr val="00F23A"/>
              </a:buClr>
              <a:defRPr sz="1600">
                <a:solidFill>
                  <a:schemeClr val="bg1"/>
                </a:solidFill>
              </a:defRPr>
            </a:lvl4pPr>
            <a:lvl5pPr>
              <a:lnSpc>
                <a:spcPct val="100000"/>
              </a:lnSpc>
              <a:buClr>
                <a:srgbClr val="00F23A"/>
              </a:buCl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915973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9" name="Title 1">
            <a:extLst>
              <a:ext uri="{FF2B5EF4-FFF2-40B4-BE49-F238E27FC236}">
                <a16:creationId xmlns:a16="http://schemas.microsoft.com/office/drawing/2014/main" id="{98E0F1B4-0054-F144-BBE0-FA9FDA0B551A}"/>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10" name="Text Placeholder 4">
            <a:extLst>
              <a:ext uri="{FF2B5EF4-FFF2-40B4-BE49-F238E27FC236}">
                <a16:creationId xmlns:a16="http://schemas.microsoft.com/office/drawing/2014/main" id="{33929152-2197-1345-A5AE-F257CFD5B30D}"/>
              </a:ext>
            </a:extLst>
          </p:cNvPr>
          <p:cNvSpPr>
            <a:spLocks noGrp="1"/>
          </p:cNvSpPr>
          <p:nvPr>
            <p:ph type="body" sz="quarter" idx="11"/>
          </p:nvPr>
        </p:nvSpPr>
        <p:spPr>
          <a:xfrm>
            <a:off x="1245713" y="1721284"/>
            <a:ext cx="4850287" cy="4521219"/>
          </a:xfrm>
        </p:spPr>
        <p:txBody>
          <a:bodyPr>
            <a:normAutofit/>
          </a:bodyPr>
          <a:lstStyle>
            <a:lvl1pPr>
              <a:lnSpc>
                <a:spcPct val="100000"/>
              </a:lnSpc>
              <a:buClr>
                <a:srgbClr val="00F23A"/>
              </a:buClr>
              <a:defRPr sz="2400">
                <a:solidFill>
                  <a:schemeClr val="bg1"/>
                </a:solidFill>
              </a:defRPr>
            </a:lvl1pPr>
            <a:lvl2pPr>
              <a:lnSpc>
                <a:spcPct val="100000"/>
              </a:lnSpc>
              <a:buClr>
                <a:srgbClr val="00F23A"/>
              </a:buClr>
              <a:defRPr sz="2000">
                <a:solidFill>
                  <a:schemeClr val="bg1"/>
                </a:solidFill>
              </a:defRPr>
            </a:lvl2pPr>
            <a:lvl3pPr>
              <a:lnSpc>
                <a:spcPct val="100000"/>
              </a:lnSpc>
              <a:buClr>
                <a:srgbClr val="00F23A"/>
              </a:buClr>
              <a:defRPr sz="1800">
                <a:solidFill>
                  <a:schemeClr val="bg1"/>
                </a:solidFill>
              </a:defRPr>
            </a:lvl3pPr>
            <a:lvl4pPr>
              <a:lnSpc>
                <a:spcPct val="100000"/>
              </a:lnSpc>
              <a:buClr>
                <a:srgbClr val="00F23A"/>
              </a:buClr>
              <a:defRPr sz="1600">
                <a:solidFill>
                  <a:schemeClr val="bg1"/>
                </a:solidFill>
              </a:defRPr>
            </a:lvl4pPr>
            <a:lvl5pPr>
              <a:lnSpc>
                <a:spcPct val="100000"/>
              </a:lnSpc>
              <a:buClr>
                <a:srgbClr val="00F23A"/>
              </a:buCl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1" name="Text Placeholder 4">
            <a:extLst>
              <a:ext uri="{FF2B5EF4-FFF2-40B4-BE49-F238E27FC236}">
                <a16:creationId xmlns:a16="http://schemas.microsoft.com/office/drawing/2014/main" id="{A9C6CF21-D31B-2342-85CD-315CE3D2CB76}"/>
              </a:ext>
            </a:extLst>
          </p:cNvPr>
          <p:cNvSpPr>
            <a:spLocks noGrp="1"/>
          </p:cNvSpPr>
          <p:nvPr>
            <p:ph type="body" sz="quarter" idx="12"/>
          </p:nvPr>
        </p:nvSpPr>
        <p:spPr>
          <a:xfrm>
            <a:off x="6198713" y="1721284"/>
            <a:ext cx="4850287" cy="4521219"/>
          </a:xfrm>
        </p:spPr>
        <p:txBody>
          <a:bodyPr>
            <a:normAutofit/>
          </a:bodyPr>
          <a:lstStyle>
            <a:lvl1pPr>
              <a:lnSpc>
                <a:spcPct val="100000"/>
              </a:lnSpc>
              <a:buClr>
                <a:srgbClr val="00F23A"/>
              </a:buClr>
              <a:defRPr sz="2400">
                <a:solidFill>
                  <a:schemeClr val="bg1"/>
                </a:solidFill>
              </a:defRPr>
            </a:lvl1pPr>
            <a:lvl2pPr>
              <a:lnSpc>
                <a:spcPct val="100000"/>
              </a:lnSpc>
              <a:buClr>
                <a:srgbClr val="00F23A"/>
              </a:buClr>
              <a:defRPr sz="2000">
                <a:solidFill>
                  <a:schemeClr val="bg1"/>
                </a:solidFill>
              </a:defRPr>
            </a:lvl2pPr>
            <a:lvl3pPr>
              <a:lnSpc>
                <a:spcPct val="100000"/>
              </a:lnSpc>
              <a:buClr>
                <a:srgbClr val="00F23A"/>
              </a:buClr>
              <a:defRPr sz="1800">
                <a:solidFill>
                  <a:schemeClr val="bg1"/>
                </a:solidFill>
              </a:defRPr>
            </a:lvl3pPr>
            <a:lvl4pPr>
              <a:lnSpc>
                <a:spcPct val="100000"/>
              </a:lnSpc>
              <a:buClr>
                <a:srgbClr val="00F23A"/>
              </a:buClr>
              <a:defRPr sz="1600">
                <a:solidFill>
                  <a:schemeClr val="bg1"/>
                </a:solidFill>
              </a:defRPr>
            </a:lvl4pPr>
            <a:lvl5pPr>
              <a:lnSpc>
                <a:spcPct val="100000"/>
              </a:lnSpc>
              <a:buClr>
                <a:srgbClr val="00F23A"/>
              </a:buCl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3585708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1055915" y="1704922"/>
            <a:ext cx="9306129" cy="3448155"/>
          </a:xfrm>
        </p:spPr>
        <p:txBody>
          <a:bodyPr anchor="ctr">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5" name="Text Placeholder 4">
            <a:extLst>
              <a:ext uri="{FF2B5EF4-FFF2-40B4-BE49-F238E27FC236}">
                <a16:creationId xmlns:a16="http://schemas.microsoft.com/office/drawing/2014/main" id="{A8968230-B079-BD43-9168-14687771DCFF}"/>
              </a:ext>
            </a:extLst>
          </p:cNvPr>
          <p:cNvSpPr>
            <a:spLocks noGrp="1"/>
          </p:cNvSpPr>
          <p:nvPr>
            <p:ph type="body" sz="quarter" idx="11"/>
          </p:nvPr>
        </p:nvSpPr>
        <p:spPr>
          <a:xfrm>
            <a:off x="6713902" y="5153077"/>
            <a:ext cx="3620044" cy="465138"/>
          </a:xfrm>
        </p:spPr>
        <p:txBody>
          <a:bodyPr anchor="ctr">
            <a:noAutofit/>
          </a:bodyPr>
          <a:lstStyle>
            <a:lvl1pPr marL="0" indent="0" algn="r">
              <a:buNone/>
              <a:defRPr sz="1800">
                <a:solidFill>
                  <a:schemeClr val="bg1"/>
                </a:solidFill>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a:t>Click to edit Master text styles</a:t>
            </a:r>
          </a:p>
        </p:txBody>
      </p:sp>
    </p:spTree>
    <p:extLst>
      <p:ext uri="{BB962C8B-B14F-4D97-AF65-F5344CB8AC3E}">
        <p14:creationId xmlns:p14="http://schemas.microsoft.com/office/powerpoint/2010/main" val="1034526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42727F8D-ECBE-7343-ABD8-29B65D32CAE7}"/>
              </a:ext>
            </a:extLst>
          </p:cNvPr>
          <p:cNvPicPr>
            <a:picLocks noChangeAspect="1"/>
          </p:cNvPicPr>
          <p:nvPr userDrawn="1"/>
        </p:nvPicPr>
        <p:blipFill>
          <a:blip r:embed="rId2">
            <a:biLevel thresh="50000"/>
            <a:alphaModFix amt="5000"/>
          </a:blip>
          <a:stretch>
            <a:fillRect/>
          </a:stretch>
        </p:blipFill>
        <p:spPr>
          <a:xfrm>
            <a:off x="-4213230" y="762001"/>
            <a:ext cx="8460325" cy="5959474"/>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bg1"/>
                </a:solidFill>
              </a:defRPr>
            </a:lvl1pPr>
            <a:lvl2pPr>
              <a:lnSpc>
                <a:spcPct val="100000"/>
              </a:lnSpc>
              <a:defRPr sz="2000">
                <a:solidFill>
                  <a:schemeClr val="bg1"/>
                </a:solidFill>
              </a:defRPr>
            </a:lvl2pPr>
            <a:lvl3pPr>
              <a:lnSpc>
                <a:spcPct val="100000"/>
              </a:lnSpc>
              <a:defRPr sz="18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300908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6BCE3760-8347-D24A-BE4B-48BFDA5927B4}"/>
              </a:ext>
            </a:extLst>
          </p:cNvPr>
          <p:cNvPicPr>
            <a:picLocks noChangeAspect="1"/>
          </p:cNvPicPr>
          <p:nvPr userDrawn="1"/>
        </p:nvPicPr>
        <p:blipFill>
          <a:blip r:embed="rId2" cstate="screen">
            <a:biLevel thresh="50000"/>
            <a:alphaModFix amt="5000"/>
            <a:extLst>
              <a:ext uri="{28A0092B-C50C-407E-A947-70E740481C1C}">
                <a14:useLocalDpi xmlns:a14="http://schemas.microsoft.com/office/drawing/2010/main"/>
              </a:ext>
            </a:extLst>
          </a:blip>
          <a:stretch>
            <a:fillRect/>
          </a:stretch>
        </p:blipFill>
        <p:spPr>
          <a:xfrm>
            <a:off x="-1617515" y="1193888"/>
            <a:ext cx="14966756" cy="4470223"/>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bg1"/>
                </a:solidFill>
              </a:defRPr>
            </a:lvl1pPr>
            <a:lvl2pPr>
              <a:lnSpc>
                <a:spcPct val="100000"/>
              </a:lnSpc>
              <a:defRPr sz="2000">
                <a:solidFill>
                  <a:schemeClr val="bg1"/>
                </a:solidFill>
              </a:defRPr>
            </a:lvl2pPr>
            <a:lvl3pPr>
              <a:lnSpc>
                <a:spcPct val="100000"/>
              </a:lnSpc>
              <a:defRPr sz="18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098422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735875" y="615497"/>
            <a:ext cx="9306129" cy="999217"/>
          </a:xfrm>
        </p:spPr>
        <p:txBody>
          <a:bodyPr anchor="t">
            <a:normAutofit/>
          </a:bodyPr>
          <a:lstStyle>
            <a:lvl1pPr>
              <a:lnSpc>
                <a:spcPts val="3600"/>
              </a:lnSpc>
              <a:defRPr sz="3600" b="1" i="0">
                <a:solidFill>
                  <a:schemeClr val="bg1"/>
                </a:solidFill>
                <a:latin typeface="+mn-lt"/>
                <a:cs typeface="Poppins" pitchFamily="2" charset="77"/>
              </a:defRPr>
            </a:lvl1pPr>
          </a:lstStyle>
          <a:p>
            <a:r>
              <a:rPr lang="en-GB"/>
              <a:t>Click to edit Master title style</a:t>
            </a:r>
            <a:endParaRPr lang="en-FI"/>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1245713" y="1721285"/>
            <a:ext cx="9909967" cy="2291916"/>
          </a:xfrm>
        </p:spPr>
        <p:txBody>
          <a:bodyPr>
            <a:normAutofit/>
          </a:bodyPr>
          <a:lstStyle>
            <a:lvl1pPr>
              <a:lnSpc>
                <a:spcPct val="100000"/>
              </a:lnSpc>
              <a:defRPr sz="2400">
                <a:solidFill>
                  <a:schemeClr val="bg1"/>
                </a:solidFill>
              </a:defRPr>
            </a:lvl1pPr>
            <a:lvl2pPr>
              <a:lnSpc>
                <a:spcPct val="100000"/>
              </a:lnSpc>
              <a:defRPr sz="2000">
                <a:solidFill>
                  <a:schemeClr val="bg1"/>
                </a:solidFill>
              </a:defRPr>
            </a:lvl2pPr>
            <a:lvl3pPr>
              <a:lnSpc>
                <a:spcPct val="100000"/>
              </a:lnSpc>
              <a:defRPr sz="18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5" name="Picture 4" descr="Icon&#10;&#10;Description automatically generated">
            <a:extLst>
              <a:ext uri="{FF2B5EF4-FFF2-40B4-BE49-F238E27FC236}">
                <a16:creationId xmlns:a16="http://schemas.microsoft.com/office/drawing/2014/main" id="{9AF863DA-25C4-9D49-B85F-CC64FBB2B2A3}"/>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54120" y="3193267"/>
            <a:ext cx="11283759" cy="3370197"/>
          </a:xfrm>
          <a:prstGeom prst="rect">
            <a:avLst/>
          </a:prstGeom>
        </p:spPr>
      </p:pic>
    </p:spTree>
    <p:extLst>
      <p:ext uri="{BB962C8B-B14F-4D97-AF65-F5344CB8AC3E}">
        <p14:creationId xmlns:p14="http://schemas.microsoft.com/office/powerpoint/2010/main" val="2638595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5334000" y="0"/>
            <a:ext cx="6858000"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1089498" y="2385359"/>
            <a:ext cx="3670392" cy="2087282"/>
          </a:xfrm>
        </p:spPr>
        <p:txBody>
          <a:bodyPr anchor="ctr">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3312342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1" y="1766509"/>
            <a:ext cx="6096000" cy="4466645"/>
          </a:xfrm>
        </p:spPr>
        <p:txBody>
          <a:bodyPr/>
          <a:lstStyle/>
          <a:p>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Picture Placeholder 3">
            <a:extLst>
              <a:ext uri="{FF2B5EF4-FFF2-40B4-BE49-F238E27FC236}">
                <a16:creationId xmlns:a16="http://schemas.microsoft.com/office/drawing/2014/main" id="{7F919555-2602-6A42-8DC5-A517697B547C}"/>
              </a:ext>
            </a:extLst>
          </p:cNvPr>
          <p:cNvSpPr>
            <a:spLocks noGrp="1"/>
          </p:cNvSpPr>
          <p:nvPr>
            <p:ph type="pic" sz="quarter" idx="12"/>
          </p:nvPr>
        </p:nvSpPr>
        <p:spPr>
          <a:xfrm>
            <a:off x="6096000" y="382209"/>
            <a:ext cx="6096000" cy="4466645"/>
          </a:xfrm>
        </p:spPr>
        <p:txBody>
          <a:bodyPr/>
          <a:lstStyle/>
          <a:p>
            <a:endParaRPr lang="en-FI"/>
          </a:p>
        </p:txBody>
      </p:sp>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7110780" y="4973066"/>
            <a:ext cx="4067175" cy="1260088"/>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a:t>Click to edit Master text styles</a:t>
            </a:r>
            <a:endParaRPr lang="en-FI"/>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1014045" y="382209"/>
            <a:ext cx="4067175" cy="1260088"/>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a:t>Click to edit Master text styles</a:t>
            </a:r>
            <a:endParaRPr lang="en-FI"/>
          </a:p>
        </p:txBody>
      </p:sp>
    </p:spTree>
    <p:extLst>
      <p:ext uri="{BB962C8B-B14F-4D97-AF65-F5344CB8AC3E}">
        <p14:creationId xmlns:p14="http://schemas.microsoft.com/office/powerpoint/2010/main" val="79788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604AC-C1F2-884A-8C55-AAE6321CFADA}"/>
              </a:ext>
            </a:extLst>
          </p:cNvPr>
          <p:cNvSpPr>
            <a:spLocks noGrp="1"/>
          </p:cNvSpPr>
          <p:nvPr>
            <p:ph type="dt" sz="half" idx="10"/>
          </p:nvPr>
        </p:nvSpPr>
        <p:spPr/>
        <p:txBody>
          <a:bodyPr/>
          <a:lstStyle/>
          <a:p>
            <a:fld id="{D092F0A7-A541-EE45-92CA-3D4A04C0BBE5}" type="datetime1">
              <a:rPr lang="fi-FI" smtClean="0"/>
              <a:t>4.8.2023</a:t>
            </a:fld>
            <a:endParaRPr lang="en-FI"/>
          </a:p>
        </p:txBody>
      </p:sp>
      <p:sp>
        <p:nvSpPr>
          <p:cNvPr id="3" name="Footer Placeholder 2">
            <a:extLst>
              <a:ext uri="{FF2B5EF4-FFF2-40B4-BE49-F238E27FC236}">
                <a16:creationId xmlns:a16="http://schemas.microsoft.com/office/drawing/2014/main" id="{84D3F713-4009-E54C-B19A-E0B50D31745D}"/>
              </a:ext>
            </a:extLst>
          </p:cNvPr>
          <p:cNvSpPr>
            <a:spLocks noGrp="1"/>
          </p:cNvSpPr>
          <p:nvPr>
            <p:ph type="ftr" sz="quarter" idx="11"/>
          </p:nvPr>
        </p:nvSpPr>
        <p:spPr/>
        <p:txBody>
          <a:bodyPr/>
          <a:lstStyle/>
          <a:p>
            <a:r>
              <a:rPr lang="en-GB"/>
              <a:t>MIELI Suomen Mielenterveys ry</a:t>
            </a:r>
            <a:endParaRPr lang="en-FI"/>
          </a:p>
        </p:txBody>
      </p:sp>
      <p:pic>
        <p:nvPicPr>
          <p:cNvPr id="7" name="Graphic 6">
            <a:extLst>
              <a:ext uri="{FF2B5EF4-FFF2-40B4-BE49-F238E27FC236}">
                <a16:creationId xmlns:a16="http://schemas.microsoft.com/office/drawing/2014/main" id="{955F5A3C-DC42-3E4F-BB94-A2491A06BD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1528" y="943429"/>
            <a:ext cx="3380014" cy="1690007"/>
          </a:xfrm>
          <a:prstGeom prst="rect">
            <a:avLst/>
          </a:prstGeom>
        </p:spPr>
      </p:pic>
    </p:spTree>
    <p:extLst>
      <p:ext uri="{BB962C8B-B14F-4D97-AF65-F5344CB8AC3E}">
        <p14:creationId xmlns:p14="http://schemas.microsoft.com/office/powerpoint/2010/main" val="2741191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3183F0-2D78-F746-89F0-5785A619CB4B}"/>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18213004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itle 1">
            <a:extLst>
              <a:ext uri="{FF2B5EF4-FFF2-40B4-BE49-F238E27FC236}">
                <a16:creationId xmlns:a16="http://schemas.microsoft.com/office/drawing/2014/main" id="{7D889020-240A-4848-97B4-CDA5DF3F0D3B}"/>
              </a:ext>
            </a:extLst>
          </p:cNvPr>
          <p:cNvSpPr>
            <a:spLocks noGrp="1"/>
          </p:cNvSpPr>
          <p:nvPr>
            <p:ph type="title"/>
          </p:nvPr>
        </p:nvSpPr>
        <p:spPr>
          <a:xfrm>
            <a:off x="735875" y="615497"/>
            <a:ext cx="9306129" cy="999217"/>
          </a:xfrm>
        </p:spPr>
        <p:txBody>
          <a:bodyPr anchor="t">
            <a:normAutofit/>
          </a:bodyPr>
          <a:lstStyle>
            <a:lvl1pPr>
              <a:lnSpc>
                <a:spcPts val="3600"/>
              </a:lnSpc>
              <a:defRPr sz="3600" b="1" i="0">
                <a:solidFill>
                  <a:srgbClr val="083535"/>
                </a:solidFill>
                <a:latin typeface="+mn-lt"/>
                <a:cs typeface="Poppins" pitchFamily="2" charset="77"/>
              </a:defRPr>
            </a:lvl1pPr>
          </a:lstStyle>
          <a:p>
            <a:r>
              <a:rPr lang="en-GB"/>
              <a:t>Click to edit Master title style</a:t>
            </a:r>
            <a:endParaRPr lang="en-FI"/>
          </a:p>
        </p:txBody>
      </p:sp>
      <p:sp>
        <p:nvSpPr>
          <p:cNvPr id="8" name="Text Placeholder 4">
            <a:extLst>
              <a:ext uri="{FF2B5EF4-FFF2-40B4-BE49-F238E27FC236}">
                <a16:creationId xmlns:a16="http://schemas.microsoft.com/office/drawing/2014/main" id="{A784031F-C414-B949-9909-44EDC6C51FCA}"/>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563087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9" name="Title 1">
            <a:extLst>
              <a:ext uri="{FF2B5EF4-FFF2-40B4-BE49-F238E27FC236}">
                <a16:creationId xmlns:a16="http://schemas.microsoft.com/office/drawing/2014/main" id="{C992C000-72CB-094D-9039-389D75EE378C}"/>
              </a:ext>
            </a:extLst>
          </p:cNvPr>
          <p:cNvSpPr>
            <a:spLocks noGrp="1"/>
          </p:cNvSpPr>
          <p:nvPr>
            <p:ph type="title"/>
          </p:nvPr>
        </p:nvSpPr>
        <p:spPr>
          <a:xfrm>
            <a:off x="735875" y="615497"/>
            <a:ext cx="9306129" cy="999217"/>
          </a:xfrm>
        </p:spPr>
        <p:txBody>
          <a:bodyPr anchor="t">
            <a:normAutofit/>
          </a:bodyPr>
          <a:lstStyle>
            <a:lvl1pPr>
              <a:lnSpc>
                <a:spcPts val="3600"/>
              </a:lnSpc>
              <a:defRPr sz="3600" b="1" i="0">
                <a:solidFill>
                  <a:srgbClr val="083535"/>
                </a:solidFill>
                <a:latin typeface="+mn-lt"/>
                <a:cs typeface="Poppins" pitchFamily="2" charset="77"/>
              </a:defRPr>
            </a:lvl1pPr>
          </a:lstStyle>
          <a:p>
            <a:r>
              <a:rPr lang="en-GB"/>
              <a:t>Click to edit Master title style</a:t>
            </a:r>
            <a:endParaRPr lang="en-FI"/>
          </a:p>
        </p:txBody>
      </p:sp>
      <p:sp>
        <p:nvSpPr>
          <p:cNvPr id="10" name="Text Placeholder 4">
            <a:extLst>
              <a:ext uri="{FF2B5EF4-FFF2-40B4-BE49-F238E27FC236}">
                <a16:creationId xmlns:a16="http://schemas.microsoft.com/office/drawing/2014/main" id="{31CB5180-ADF5-9C4F-A462-6A4069143882}"/>
              </a:ext>
            </a:extLst>
          </p:cNvPr>
          <p:cNvSpPr>
            <a:spLocks noGrp="1"/>
          </p:cNvSpPr>
          <p:nvPr>
            <p:ph type="body" sz="quarter" idx="11"/>
          </p:nvPr>
        </p:nvSpPr>
        <p:spPr>
          <a:xfrm>
            <a:off x="1245713" y="1721284"/>
            <a:ext cx="485028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1" name="Text Placeholder 4">
            <a:extLst>
              <a:ext uri="{FF2B5EF4-FFF2-40B4-BE49-F238E27FC236}">
                <a16:creationId xmlns:a16="http://schemas.microsoft.com/office/drawing/2014/main" id="{5FAF7C9A-222F-FB46-91BF-4952055989F8}"/>
              </a:ext>
            </a:extLst>
          </p:cNvPr>
          <p:cNvSpPr>
            <a:spLocks noGrp="1"/>
          </p:cNvSpPr>
          <p:nvPr>
            <p:ph type="body" sz="quarter" idx="12"/>
          </p:nvPr>
        </p:nvSpPr>
        <p:spPr>
          <a:xfrm>
            <a:off x="6198713" y="1721284"/>
            <a:ext cx="485028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010816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1055915" y="1704922"/>
            <a:ext cx="9306129" cy="3448155"/>
          </a:xfrm>
        </p:spPr>
        <p:txBody>
          <a:bodyPr anchor="ctr">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5" name="Text Placeholder 4">
            <a:extLst>
              <a:ext uri="{FF2B5EF4-FFF2-40B4-BE49-F238E27FC236}">
                <a16:creationId xmlns:a16="http://schemas.microsoft.com/office/drawing/2014/main" id="{A8968230-B079-BD43-9168-14687771DCFF}"/>
              </a:ext>
            </a:extLst>
          </p:cNvPr>
          <p:cNvSpPr>
            <a:spLocks noGrp="1"/>
          </p:cNvSpPr>
          <p:nvPr>
            <p:ph type="body" sz="quarter" idx="11"/>
          </p:nvPr>
        </p:nvSpPr>
        <p:spPr>
          <a:xfrm>
            <a:off x="6713902" y="5153077"/>
            <a:ext cx="3620044" cy="465138"/>
          </a:xfrm>
        </p:spPr>
        <p:txBody>
          <a:bodyPr anchor="ctr">
            <a:noAutofit/>
          </a:bodyPr>
          <a:lstStyle>
            <a:lvl1pPr marL="0" indent="0" algn="r">
              <a:buNone/>
              <a:defRPr sz="2000">
                <a:solidFill>
                  <a:schemeClr val="tx1"/>
                </a:solidFill>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a:t>Click to edit Master text styles</a:t>
            </a:r>
          </a:p>
        </p:txBody>
      </p:sp>
    </p:spTree>
    <p:extLst>
      <p:ext uri="{BB962C8B-B14F-4D97-AF65-F5344CB8AC3E}">
        <p14:creationId xmlns:p14="http://schemas.microsoft.com/office/powerpoint/2010/main" val="1069131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42727F8D-ECBE-7343-ABD8-29B65D32CAE7}"/>
              </a:ext>
            </a:extLst>
          </p:cNvPr>
          <p:cNvPicPr>
            <a:picLocks noChangeAspect="1"/>
          </p:cNvPicPr>
          <p:nvPr userDrawn="1"/>
        </p:nvPicPr>
        <p:blipFill>
          <a:blip r:embed="rId2">
            <a:biLevel thresh="50000"/>
            <a:alphaModFix amt="20000"/>
          </a:blip>
          <a:stretch>
            <a:fillRect/>
          </a:stretch>
        </p:blipFill>
        <p:spPr>
          <a:xfrm>
            <a:off x="-4213230" y="762001"/>
            <a:ext cx="8460325" cy="5959474"/>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364684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8" name="Picture 7" descr="Icon&#10;&#10;Description automatically generated">
            <a:extLst>
              <a:ext uri="{FF2B5EF4-FFF2-40B4-BE49-F238E27FC236}">
                <a16:creationId xmlns:a16="http://schemas.microsoft.com/office/drawing/2014/main" id="{AEE11733-7271-9840-BFA5-F1060E7E8500}"/>
              </a:ext>
            </a:extLst>
          </p:cNvPr>
          <p:cNvPicPr>
            <a:picLocks noChangeAspect="1"/>
          </p:cNvPicPr>
          <p:nvPr userDrawn="1"/>
        </p:nvPicPr>
        <p:blipFill>
          <a:blip r:embed="rId2" cstate="screen">
            <a:biLevel thresh="50000"/>
            <a:alphaModFix amt="20000"/>
            <a:extLst>
              <a:ext uri="{28A0092B-C50C-407E-A947-70E740481C1C}">
                <a14:useLocalDpi xmlns:a14="http://schemas.microsoft.com/office/drawing/2010/main"/>
              </a:ext>
            </a:extLst>
          </a:blip>
          <a:stretch>
            <a:fillRect/>
          </a:stretch>
        </p:blipFill>
        <p:spPr>
          <a:xfrm>
            <a:off x="-1617515" y="1193888"/>
            <a:ext cx="14966756" cy="4470223"/>
          </a:xfrm>
          <a:prstGeom prst="rect">
            <a:avLst/>
          </a:prstGeom>
        </p:spPr>
      </p:pic>
    </p:spTree>
    <p:extLst>
      <p:ext uri="{BB962C8B-B14F-4D97-AF65-F5344CB8AC3E}">
        <p14:creationId xmlns:p14="http://schemas.microsoft.com/office/powerpoint/2010/main" val="3514803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735875" y="615497"/>
            <a:ext cx="9306129" cy="999217"/>
          </a:xfrm>
        </p:spPr>
        <p:txBody>
          <a:bodyPr anchor="t">
            <a:normAutofit/>
          </a:bodyPr>
          <a:lstStyle>
            <a:lvl1pPr>
              <a:lnSpc>
                <a:spcPts val="3600"/>
              </a:lnSpc>
              <a:defRPr sz="3600" b="1" i="0">
                <a:solidFill>
                  <a:srgbClr val="083535"/>
                </a:solidFill>
                <a:latin typeface="+mn-lt"/>
                <a:cs typeface="Poppins" pitchFamily="2" charset="77"/>
              </a:defRPr>
            </a:lvl1pPr>
          </a:lstStyle>
          <a:p>
            <a:r>
              <a:rPr lang="en-GB"/>
              <a:t>Click to edit Master title style</a:t>
            </a:r>
            <a:endParaRPr lang="en-FI"/>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1245713" y="1721285"/>
            <a:ext cx="9909967" cy="2291916"/>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5" name="Picture 4">
            <a:extLst>
              <a:ext uri="{FF2B5EF4-FFF2-40B4-BE49-F238E27FC236}">
                <a16:creationId xmlns:a16="http://schemas.microsoft.com/office/drawing/2014/main" id="{9AF863DA-25C4-9D49-B85F-CC64FBB2B2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4120" y="3193267"/>
            <a:ext cx="11283759" cy="3370196"/>
          </a:xfrm>
          <a:prstGeom prst="rect">
            <a:avLst/>
          </a:prstGeom>
        </p:spPr>
      </p:pic>
    </p:spTree>
    <p:extLst>
      <p:ext uri="{BB962C8B-B14F-4D97-AF65-F5344CB8AC3E}">
        <p14:creationId xmlns:p14="http://schemas.microsoft.com/office/powerpoint/2010/main" val="667168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5334000" y="0"/>
            <a:ext cx="6858000"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1089498" y="2385359"/>
            <a:ext cx="3670392" cy="2087282"/>
          </a:xfrm>
        </p:spPr>
        <p:txBody>
          <a:bodyPr anchor="ctr">
            <a:normAutofit/>
          </a:bodyPr>
          <a:lstStyle>
            <a:lvl1pPr>
              <a:lnSpc>
                <a:spcPts val="3600"/>
              </a:lnSpc>
              <a:defRPr sz="3600" b="1" i="0">
                <a:solidFill>
                  <a:srgbClr val="083535"/>
                </a:solidFill>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4658766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1" y="1766509"/>
            <a:ext cx="6096000" cy="4466645"/>
          </a:xfrm>
        </p:spPr>
        <p:txBody>
          <a:bodyPr/>
          <a:lstStyle/>
          <a:p>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Picture Placeholder 3">
            <a:extLst>
              <a:ext uri="{FF2B5EF4-FFF2-40B4-BE49-F238E27FC236}">
                <a16:creationId xmlns:a16="http://schemas.microsoft.com/office/drawing/2014/main" id="{7F919555-2602-6A42-8DC5-A517697B547C}"/>
              </a:ext>
            </a:extLst>
          </p:cNvPr>
          <p:cNvSpPr>
            <a:spLocks noGrp="1"/>
          </p:cNvSpPr>
          <p:nvPr>
            <p:ph type="pic" sz="quarter" idx="12"/>
          </p:nvPr>
        </p:nvSpPr>
        <p:spPr>
          <a:xfrm>
            <a:off x="6096000" y="381702"/>
            <a:ext cx="6096000" cy="4466645"/>
          </a:xfrm>
        </p:spPr>
        <p:txBody>
          <a:bodyPr/>
          <a:lstStyle/>
          <a:p>
            <a:endParaRPr lang="en-FI"/>
          </a:p>
        </p:txBody>
      </p:sp>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7110780" y="4973066"/>
            <a:ext cx="4067175" cy="1260088"/>
          </a:xfrm>
        </p:spPr>
        <p:txBody>
          <a:bodyPr anchor="ctr">
            <a:noAutofit/>
          </a:bodyPr>
          <a:lstStyle>
            <a:lvl1pPr marL="0" indent="0" algn="ctr">
              <a:buNone/>
              <a:defRPr sz="3200" b="1">
                <a:solidFill>
                  <a:srgbClr val="083535"/>
                </a:solidFill>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a:t>Click to edit Master text styles</a:t>
            </a:r>
            <a:endParaRPr lang="en-FI"/>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1014045" y="382209"/>
            <a:ext cx="4067175" cy="1260088"/>
          </a:xfrm>
        </p:spPr>
        <p:txBody>
          <a:bodyPr anchor="ctr">
            <a:noAutofit/>
          </a:bodyPr>
          <a:lstStyle>
            <a:lvl1pPr marL="0" indent="0" algn="ctr">
              <a:buNone/>
              <a:defRPr sz="3200" b="1">
                <a:solidFill>
                  <a:srgbClr val="083535"/>
                </a:solidFill>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a:t>Click to edit Master text styles</a:t>
            </a:r>
            <a:endParaRPr lang="en-FI"/>
          </a:p>
        </p:txBody>
      </p:sp>
    </p:spTree>
    <p:extLst>
      <p:ext uri="{BB962C8B-B14F-4D97-AF65-F5344CB8AC3E}">
        <p14:creationId xmlns:p14="http://schemas.microsoft.com/office/powerpoint/2010/main" val="26057501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3183F0-2D78-F746-89F0-5785A619CB4B}"/>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82264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83535"/>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74E92B-EB91-BF4D-9CD7-6E30A39B8875}"/>
              </a:ext>
            </a:extLst>
          </p:cNvPr>
          <p:cNvSpPr>
            <a:spLocks noGrp="1"/>
          </p:cNvSpPr>
          <p:nvPr>
            <p:ph type="ctrTitle"/>
          </p:nvPr>
        </p:nvSpPr>
        <p:spPr>
          <a:xfrm>
            <a:off x="1524000" y="2079371"/>
            <a:ext cx="8083463" cy="1933482"/>
          </a:xfrm>
          <a:prstGeom prst="rect">
            <a:avLst/>
          </a:prstGeom>
        </p:spPr>
        <p:txBody>
          <a:bodyPr anchor="b">
            <a:normAutofit/>
          </a:bodyPr>
          <a:lstStyle>
            <a:lvl1pPr algn="l">
              <a:defRPr sz="5400" b="1" i="0">
                <a:solidFill>
                  <a:schemeClr val="bg1"/>
                </a:solidFill>
                <a:latin typeface="+mn-lt"/>
              </a:defRPr>
            </a:lvl1pPr>
          </a:lstStyle>
          <a:p>
            <a:r>
              <a:rPr lang="en-GB"/>
              <a:t>Click to edit Master title style</a:t>
            </a:r>
            <a:endParaRPr lang="en-FI"/>
          </a:p>
        </p:txBody>
      </p:sp>
      <p:sp>
        <p:nvSpPr>
          <p:cNvPr id="12" name="Subtitle 2">
            <a:extLst>
              <a:ext uri="{FF2B5EF4-FFF2-40B4-BE49-F238E27FC236}">
                <a16:creationId xmlns:a16="http://schemas.microsoft.com/office/drawing/2014/main" id="{56287D4D-D3E4-F042-B919-9E19E7A6C578}"/>
              </a:ext>
            </a:extLst>
          </p:cNvPr>
          <p:cNvSpPr>
            <a:spLocks noGrp="1"/>
          </p:cNvSpPr>
          <p:nvPr>
            <p:ph type="subTitle" idx="1"/>
          </p:nvPr>
        </p:nvSpPr>
        <p:spPr>
          <a:xfrm>
            <a:off x="1524000" y="4422867"/>
            <a:ext cx="8083463" cy="881743"/>
          </a:xfrm>
          <a:prstGeom prst="rect">
            <a:avLst/>
          </a:prstGeom>
        </p:spPr>
        <p:txBody>
          <a:bodyPr/>
          <a:lstStyle>
            <a:lvl1pPr marL="0" indent="0" algn="l">
              <a:buNone/>
              <a:defRPr sz="2400" b="0" i="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15" name="Footer Placeholder 14">
            <a:extLst>
              <a:ext uri="{FF2B5EF4-FFF2-40B4-BE49-F238E27FC236}">
                <a16:creationId xmlns:a16="http://schemas.microsoft.com/office/drawing/2014/main" id="{3B82AD89-1171-C64D-95C4-35265262D1DC}"/>
              </a:ext>
            </a:extLst>
          </p:cNvPr>
          <p:cNvSpPr>
            <a:spLocks noGrp="1"/>
          </p:cNvSpPr>
          <p:nvPr>
            <p:ph type="ftr" sz="quarter" idx="11"/>
          </p:nvPr>
        </p:nvSpPr>
        <p:spPr/>
        <p:txBody>
          <a:bodyPr/>
          <a:lstStyle/>
          <a:p>
            <a:r>
              <a:rPr lang="en-GB"/>
              <a:t>MIELI Suomen Mielenterveys ry</a:t>
            </a:r>
            <a:endParaRPr lang="en-FI"/>
          </a:p>
        </p:txBody>
      </p:sp>
      <p:pic>
        <p:nvPicPr>
          <p:cNvPr id="7" name="Graphic 6">
            <a:extLst>
              <a:ext uri="{FF2B5EF4-FFF2-40B4-BE49-F238E27FC236}">
                <a16:creationId xmlns:a16="http://schemas.microsoft.com/office/drawing/2014/main" id="{FA557A36-F896-C44D-90CF-4E9F78CF5E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4000" y="1317533"/>
            <a:ext cx="1473574" cy="736786"/>
          </a:xfrm>
          <a:prstGeom prst="rect">
            <a:avLst/>
          </a:prstGeom>
        </p:spPr>
      </p:pic>
      <p:sp>
        <p:nvSpPr>
          <p:cNvPr id="8" name="Slide Number Placeholder 5">
            <a:extLst>
              <a:ext uri="{FF2B5EF4-FFF2-40B4-BE49-F238E27FC236}">
                <a16:creationId xmlns:a16="http://schemas.microsoft.com/office/drawing/2014/main" id="{4D5529F0-250E-594E-A4C2-48C09AF142E1}"/>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10362789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a:t>Lisää otsikko</a:t>
            </a:r>
          </a:p>
        </p:txBody>
      </p:sp>
      <p:sp>
        <p:nvSpPr>
          <p:cNvPr id="3" name="Sisällön paikkamerkki 2"/>
          <p:cNvSpPr>
            <a:spLocks noGrp="1"/>
          </p:cNvSpPr>
          <p:nvPr>
            <p:ph idx="1"/>
          </p:nvPr>
        </p:nvSpPr>
        <p:spPr/>
        <p:txBody>
          <a:bodyPr/>
          <a:lstStyle>
            <a:lvl1pPr marL="0" indent="0">
              <a:buFontTx/>
              <a:buNone/>
              <a:defRPr/>
            </a:lvl1pPr>
            <a:lvl2pPr marL="536575" indent="-268288">
              <a:buFont typeface="Arial" panose="020B0604020202020204" pitchFamily="34" charset="0"/>
              <a:buChar char="•"/>
              <a:defRPr/>
            </a:lvl2pPr>
            <a:lvl3pPr marL="804863" indent="-268288">
              <a:buFont typeface="Arial" panose="020B0604020202020204" pitchFamily="34" charset="0"/>
              <a:buChar char="•"/>
              <a:defRPr/>
            </a:lvl3pPr>
            <a:lvl4pPr marL="1074738" indent="-269875">
              <a:buFont typeface="Arial" panose="020B0604020202020204" pitchFamily="34" charset="0"/>
              <a:buChar char="•"/>
              <a:defRPr/>
            </a:lvl4pPr>
            <a:lvl5pPr marL="1343025" indent="-268288">
              <a:buFont typeface="Arial" panose="020B0604020202020204" pitchFamily="34" charset="0"/>
              <a:buChar cha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BF1CBCB-9147-4A96-9BCD-F24FD7F918E7}" type="datetime1">
              <a:rPr lang="fi-FI" smtClean="0"/>
              <a:t>4.8.2023</a:t>
            </a:fld>
            <a:endParaRPr lang="fi-FI"/>
          </a:p>
        </p:txBody>
      </p:sp>
      <p:sp>
        <p:nvSpPr>
          <p:cNvPr id="5" name="Alatunnisteen paikkamerkki 4"/>
          <p:cNvSpPr>
            <a:spLocks noGrp="1"/>
          </p:cNvSpPr>
          <p:nvPr>
            <p:ph type="ftr" sz="quarter" idx="11"/>
          </p:nvPr>
        </p:nvSpPr>
        <p:spPr/>
        <p:txBody>
          <a:bodyPr/>
          <a:lstStyle/>
          <a:p>
            <a:r>
              <a:rPr lang="sv-SE"/>
              <a:t>MIELI Psykisk Hälsa Finland rf </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18518816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itle 1">
            <a:extLst>
              <a:ext uri="{FF2B5EF4-FFF2-40B4-BE49-F238E27FC236}">
                <a16:creationId xmlns:a16="http://schemas.microsoft.com/office/drawing/2014/main" id="{7FD07D80-68F1-D94E-8D26-9E4602388BA9}"/>
              </a:ext>
            </a:extLst>
          </p:cNvPr>
          <p:cNvSpPr>
            <a:spLocks noGrp="1"/>
          </p:cNvSpPr>
          <p:nvPr>
            <p:ph type="title"/>
          </p:nvPr>
        </p:nvSpPr>
        <p:spPr>
          <a:xfrm>
            <a:off x="735875" y="615497"/>
            <a:ext cx="9306129" cy="999217"/>
          </a:xfrm>
        </p:spPr>
        <p:txBody>
          <a:bodyPr anchor="t">
            <a:normAutofit/>
          </a:bodyPr>
          <a:lstStyle>
            <a:lvl1pPr>
              <a:lnSpc>
                <a:spcPts val="3600"/>
              </a:lnSpc>
              <a:defRPr sz="3600" b="1" i="0">
                <a:solidFill>
                  <a:schemeClr val="tx1"/>
                </a:solidFill>
                <a:latin typeface="+mn-lt"/>
                <a:cs typeface="Poppins" pitchFamily="2" charset="77"/>
              </a:defRPr>
            </a:lvl1pPr>
          </a:lstStyle>
          <a:p>
            <a:r>
              <a:rPr lang="en-GB"/>
              <a:t>Click to edit Master title style</a:t>
            </a:r>
            <a:endParaRPr lang="en-FI"/>
          </a:p>
        </p:txBody>
      </p:sp>
      <p:sp>
        <p:nvSpPr>
          <p:cNvPr id="8" name="Text Placeholder 4">
            <a:extLst>
              <a:ext uri="{FF2B5EF4-FFF2-40B4-BE49-F238E27FC236}">
                <a16:creationId xmlns:a16="http://schemas.microsoft.com/office/drawing/2014/main" id="{F3ED8A88-A893-CF46-8292-A8A4EBE90DF1}"/>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3301249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9" name="Title 1">
            <a:extLst>
              <a:ext uri="{FF2B5EF4-FFF2-40B4-BE49-F238E27FC236}">
                <a16:creationId xmlns:a16="http://schemas.microsoft.com/office/drawing/2014/main" id="{932DAB30-C8B1-1B45-B697-DA21B84F8CD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10" name="Text Placeholder 4">
            <a:extLst>
              <a:ext uri="{FF2B5EF4-FFF2-40B4-BE49-F238E27FC236}">
                <a16:creationId xmlns:a16="http://schemas.microsoft.com/office/drawing/2014/main" id="{BE976992-187F-7A40-8E0C-A37D77A4A375}"/>
              </a:ext>
            </a:extLst>
          </p:cNvPr>
          <p:cNvSpPr>
            <a:spLocks noGrp="1"/>
          </p:cNvSpPr>
          <p:nvPr>
            <p:ph type="body" sz="quarter" idx="11"/>
          </p:nvPr>
        </p:nvSpPr>
        <p:spPr>
          <a:xfrm>
            <a:off x="1245713" y="1721284"/>
            <a:ext cx="485028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1" name="Text Placeholder 4">
            <a:extLst>
              <a:ext uri="{FF2B5EF4-FFF2-40B4-BE49-F238E27FC236}">
                <a16:creationId xmlns:a16="http://schemas.microsoft.com/office/drawing/2014/main" id="{E555C9D8-E627-C049-B695-C54FEB7432BF}"/>
              </a:ext>
            </a:extLst>
          </p:cNvPr>
          <p:cNvSpPr>
            <a:spLocks noGrp="1"/>
          </p:cNvSpPr>
          <p:nvPr>
            <p:ph type="body" sz="quarter" idx="12"/>
          </p:nvPr>
        </p:nvSpPr>
        <p:spPr>
          <a:xfrm>
            <a:off x="6198713" y="1721284"/>
            <a:ext cx="485028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3769712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1055915" y="1704922"/>
            <a:ext cx="9306129" cy="3448155"/>
          </a:xfrm>
        </p:spPr>
        <p:txBody>
          <a:bodyPr anchor="ctr">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5" name="Text Placeholder 4">
            <a:extLst>
              <a:ext uri="{FF2B5EF4-FFF2-40B4-BE49-F238E27FC236}">
                <a16:creationId xmlns:a16="http://schemas.microsoft.com/office/drawing/2014/main" id="{A8968230-B079-BD43-9168-14687771DCFF}"/>
              </a:ext>
            </a:extLst>
          </p:cNvPr>
          <p:cNvSpPr>
            <a:spLocks noGrp="1"/>
          </p:cNvSpPr>
          <p:nvPr>
            <p:ph type="body" sz="quarter" idx="11"/>
          </p:nvPr>
        </p:nvSpPr>
        <p:spPr>
          <a:xfrm>
            <a:off x="6713902" y="5153077"/>
            <a:ext cx="3620044" cy="465138"/>
          </a:xfrm>
        </p:spPr>
        <p:txBody>
          <a:bodyPr anchor="ctr">
            <a:noAutofit/>
          </a:bodyPr>
          <a:lstStyle>
            <a:lvl1pPr marL="0" indent="0" algn="r">
              <a:buNone/>
              <a:defRPr sz="1800">
                <a:solidFill>
                  <a:schemeClr val="accent1"/>
                </a:solidFill>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a:t>Click to edit Master text styles</a:t>
            </a:r>
          </a:p>
        </p:txBody>
      </p:sp>
    </p:spTree>
    <p:extLst>
      <p:ext uri="{BB962C8B-B14F-4D97-AF65-F5344CB8AC3E}">
        <p14:creationId xmlns:p14="http://schemas.microsoft.com/office/powerpoint/2010/main" val="16363345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42727F8D-ECBE-7343-ABD8-29B65D32CAE7}"/>
              </a:ext>
            </a:extLst>
          </p:cNvPr>
          <p:cNvPicPr>
            <a:picLocks noChangeAspect="1"/>
          </p:cNvPicPr>
          <p:nvPr userDrawn="1"/>
        </p:nvPicPr>
        <p:blipFill>
          <a:blip r:embed="rId2">
            <a:alphaModFix amt="20000"/>
          </a:blip>
          <a:stretch>
            <a:fillRect/>
          </a:stretch>
        </p:blipFill>
        <p:spPr>
          <a:xfrm>
            <a:off x="-4213230" y="762001"/>
            <a:ext cx="8460325" cy="5959474"/>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1922011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D606410E-1CB6-1044-BAA4-BCB7F89D2621}"/>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1617515" y="1193888"/>
            <a:ext cx="14966756" cy="4470223"/>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614303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735875" y="615497"/>
            <a:ext cx="9306129" cy="999217"/>
          </a:xfrm>
        </p:spPr>
        <p:txBody>
          <a:bodyPr anchor="t">
            <a:normAutofit/>
          </a:bodyPr>
          <a:lstStyle>
            <a:lvl1pPr>
              <a:lnSpc>
                <a:spcPts val="3600"/>
              </a:lnSpc>
              <a:defRPr sz="3600" b="1" i="0">
                <a:solidFill>
                  <a:schemeClr val="tx1"/>
                </a:solidFill>
                <a:latin typeface="+mn-lt"/>
                <a:cs typeface="Poppins" pitchFamily="2" charset="77"/>
              </a:defRPr>
            </a:lvl1pPr>
          </a:lstStyle>
          <a:p>
            <a:r>
              <a:rPr lang="en-GB"/>
              <a:t>Click to edit Master title style</a:t>
            </a:r>
            <a:endParaRPr lang="en-FI"/>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1245713" y="1721285"/>
            <a:ext cx="9909967" cy="2291916"/>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5" name="Picture 4" descr="Icon&#10;&#10;Description automatically generated">
            <a:extLst>
              <a:ext uri="{FF2B5EF4-FFF2-40B4-BE49-F238E27FC236}">
                <a16:creationId xmlns:a16="http://schemas.microsoft.com/office/drawing/2014/main" id="{9AF863DA-25C4-9D49-B85F-CC64FBB2B2A3}"/>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54120" y="3193267"/>
            <a:ext cx="11283759" cy="3370197"/>
          </a:xfrm>
          <a:prstGeom prst="rect">
            <a:avLst/>
          </a:prstGeom>
        </p:spPr>
      </p:pic>
    </p:spTree>
    <p:extLst>
      <p:ext uri="{BB962C8B-B14F-4D97-AF65-F5344CB8AC3E}">
        <p14:creationId xmlns:p14="http://schemas.microsoft.com/office/powerpoint/2010/main" val="221713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5334000" y="0"/>
            <a:ext cx="6858000"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1089498" y="2385359"/>
            <a:ext cx="3670392" cy="2087282"/>
          </a:xfrm>
        </p:spPr>
        <p:txBody>
          <a:bodyPr anchor="ctr">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42094201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1" y="1766509"/>
            <a:ext cx="6096000" cy="4466645"/>
          </a:xfrm>
        </p:spPr>
        <p:txBody>
          <a:bodyPr/>
          <a:lstStyle/>
          <a:p>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Picture Placeholder 3">
            <a:extLst>
              <a:ext uri="{FF2B5EF4-FFF2-40B4-BE49-F238E27FC236}">
                <a16:creationId xmlns:a16="http://schemas.microsoft.com/office/drawing/2014/main" id="{7F919555-2602-6A42-8DC5-A517697B547C}"/>
              </a:ext>
            </a:extLst>
          </p:cNvPr>
          <p:cNvSpPr>
            <a:spLocks noGrp="1"/>
          </p:cNvSpPr>
          <p:nvPr>
            <p:ph type="pic" sz="quarter" idx="12"/>
          </p:nvPr>
        </p:nvSpPr>
        <p:spPr>
          <a:xfrm>
            <a:off x="6096000" y="382209"/>
            <a:ext cx="6096000" cy="4466645"/>
          </a:xfrm>
        </p:spPr>
        <p:txBody>
          <a:bodyPr/>
          <a:lstStyle/>
          <a:p>
            <a:endParaRPr lang="en-FI"/>
          </a:p>
        </p:txBody>
      </p:sp>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7110780" y="4984572"/>
            <a:ext cx="4067175" cy="1260088"/>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a:t>Click to edit Master text styles</a:t>
            </a:r>
            <a:endParaRPr lang="en-FI"/>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1014045" y="382209"/>
            <a:ext cx="4067175" cy="1260088"/>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a:t>Click to edit Master text styles</a:t>
            </a:r>
            <a:endParaRPr lang="en-FI"/>
          </a:p>
        </p:txBody>
      </p:sp>
    </p:spTree>
    <p:extLst>
      <p:ext uri="{BB962C8B-B14F-4D97-AF65-F5344CB8AC3E}">
        <p14:creationId xmlns:p14="http://schemas.microsoft.com/office/powerpoint/2010/main" val="40377062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3183F0-2D78-F746-89F0-5785A619CB4B}"/>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365483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575757"/>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76FC960-B050-B04F-B924-68D664EEBA63}"/>
              </a:ext>
            </a:extLst>
          </p:cNvPr>
          <p:cNvSpPr>
            <a:spLocks noGrp="1"/>
          </p:cNvSpPr>
          <p:nvPr>
            <p:ph type="ctrTitle"/>
          </p:nvPr>
        </p:nvSpPr>
        <p:spPr>
          <a:xfrm>
            <a:off x="1524000" y="2079371"/>
            <a:ext cx="8083463" cy="1933482"/>
          </a:xfrm>
          <a:prstGeom prst="rect">
            <a:avLst/>
          </a:prstGeom>
        </p:spPr>
        <p:txBody>
          <a:bodyPr anchor="b">
            <a:normAutofit/>
          </a:bodyPr>
          <a:lstStyle>
            <a:lvl1pPr algn="l">
              <a:defRPr sz="5400" b="1" i="0">
                <a:solidFill>
                  <a:schemeClr val="bg1"/>
                </a:solidFill>
                <a:latin typeface="+mn-lt"/>
              </a:defRPr>
            </a:lvl1pPr>
          </a:lstStyle>
          <a:p>
            <a:r>
              <a:rPr lang="en-GB"/>
              <a:t>Click to edit Master title style</a:t>
            </a:r>
            <a:endParaRPr lang="en-FI"/>
          </a:p>
        </p:txBody>
      </p:sp>
      <p:sp>
        <p:nvSpPr>
          <p:cNvPr id="14" name="Subtitle 2">
            <a:extLst>
              <a:ext uri="{FF2B5EF4-FFF2-40B4-BE49-F238E27FC236}">
                <a16:creationId xmlns:a16="http://schemas.microsoft.com/office/drawing/2014/main" id="{7F450180-EA82-3C42-9FF7-9FA20B9365EB}"/>
              </a:ext>
            </a:extLst>
          </p:cNvPr>
          <p:cNvSpPr>
            <a:spLocks noGrp="1"/>
          </p:cNvSpPr>
          <p:nvPr>
            <p:ph type="subTitle" idx="1"/>
          </p:nvPr>
        </p:nvSpPr>
        <p:spPr>
          <a:xfrm>
            <a:off x="1524000" y="4422867"/>
            <a:ext cx="8083463" cy="881743"/>
          </a:xfrm>
          <a:prstGeom prst="rect">
            <a:avLst/>
          </a:prstGeom>
        </p:spPr>
        <p:txBody>
          <a:bodyPr/>
          <a:lstStyle>
            <a:lvl1pPr marL="0" indent="0" algn="l">
              <a:buNone/>
              <a:defRPr sz="2400" b="0" i="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pic>
        <p:nvPicPr>
          <p:cNvPr id="15" name="Graphic 14">
            <a:extLst>
              <a:ext uri="{FF2B5EF4-FFF2-40B4-BE49-F238E27FC236}">
                <a16:creationId xmlns:a16="http://schemas.microsoft.com/office/drawing/2014/main" id="{47EF97DC-08A5-E449-83F1-38A4766502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4000" y="1317533"/>
            <a:ext cx="1473574" cy="736786"/>
          </a:xfrm>
          <a:prstGeom prst="rect">
            <a:avLst/>
          </a:prstGeom>
        </p:spPr>
      </p:pic>
      <p:sp>
        <p:nvSpPr>
          <p:cNvPr id="5" name="Footer Placeholder 4">
            <a:extLst>
              <a:ext uri="{FF2B5EF4-FFF2-40B4-BE49-F238E27FC236}">
                <a16:creationId xmlns:a16="http://schemas.microsoft.com/office/drawing/2014/main" id="{E6AD021B-3F1B-BD43-85DD-2932F8BCB1F4}"/>
              </a:ext>
            </a:extLst>
          </p:cNvPr>
          <p:cNvSpPr>
            <a:spLocks noGrp="1"/>
          </p:cNvSpPr>
          <p:nvPr>
            <p:ph type="ftr" sz="quarter" idx="11"/>
          </p:nvPr>
        </p:nvSpPr>
        <p:spPr/>
        <p:txBody>
          <a:bodyPr/>
          <a:lstStyle/>
          <a:p>
            <a:r>
              <a:rPr lang="en-GB"/>
              <a:t>MIELI Suomen Mielenterveys ry</a:t>
            </a:r>
            <a:endParaRPr lang="en-FI"/>
          </a:p>
        </p:txBody>
      </p:sp>
      <p:sp>
        <p:nvSpPr>
          <p:cNvPr id="7" name="Slide Number Placeholder 5">
            <a:extLst>
              <a:ext uri="{FF2B5EF4-FFF2-40B4-BE49-F238E27FC236}">
                <a16:creationId xmlns:a16="http://schemas.microsoft.com/office/drawing/2014/main" id="{28CEEFFC-CBC3-474E-B2F7-81D9F7B9FF2D}"/>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32876771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735875" y="615497"/>
            <a:ext cx="9306129" cy="999217"/>
          </a:xfrm>
        </p:spPr>
        <p:txBody>
          <a:bodyPr anchor="t"/>
          <a:lstStyle>
            <a:lvl1pPr>
              <a:lnSpc>
                <a:spcPts val="3600"/>
              </a:lnSpc>
              <a:defRPr sz="3200" b="1" i="0">
                <a:solidFill>
                  <a:schemeClr val="tx1"/>
                </a:solidFill>
                <a:latin typeface="+mn-lt"/>
                <a:cs typeface="Poppins" pitchFamily="2" charset="77"/>
              </a:defRPr>
            </a:lvl1pPr>
          </a:lstStyle>
          <a:p>
            <a:r>
              <a:rPr lang="en-GB"/>
              <a:t>Click to edit Master title style</a:t>
            </a:r>
            <a:endParaRPr lang="en-FI"/>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9808613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42727F8D-ECBE-7343-ABD8-29B65D32CAE7}"/>
              </a:ext>
            </a:extLst>
          </p:cNvPr>
          <p:cNvPicPr>
            <a:picLocks noChangeAspect="1"/>
          </p:cNvPicPr>
          <p:nvPr userDrawn="1"/>
        </p:nvPicPr>
        <p:blipFill>
          <a:blip r:embed="rId2">
            <a:biLevel thresh="50000"/>
            <a:alphaModFix amt="5000"/>
          </a:blip>
          <a:stretch>
            <a:fillRect/>
          </a:stretch>
        </p:blipFill>
        <p:spPr>
          <a:xfrm>
            <a:off x="-4213230" y="762001"/>
            <a:ext cx="8460325" cy="5959474"/>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9306129" cy="999217"/>
          </a:xfrm>
        </p:spPr>
        <p:txBody>
          <a:bodyPr anchor="t">
            <a:normAutofit/>
          </a:bodyPr>
          <a:lstStyle>
            <a:lvl1pPr>
              <a:lnSpc>
                <a:spcPts val="3600"/>
              </a:lnSpc>
              <a:defRPr sz="36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1245713" y="1721284"/>
            <a:ext cx="9909967" cy="4521219"/>
          </a:xfrm>
        </p:spPr>
        <p:txBody>
          <a:bodyPr>
            <a:normAutofit/>
          </a:bodyPr>
          <a:lstStyle>
            <a:lvl1pPr>
              <a:lnSpc>
                <a:spcPct val="100000"/>
              </a:lnSpc>
              <a:defRPr sz="2400">
                <a:solidFill>
                  <a:schemeClr val="bg1"/>
                </a:solidFill>
              </a:defRPr>
            </a:lvl1pPr>
            <a:lvl2pPr>
              <a:lnSpc>
                <a:spcPct val="100000"/>
              </a:lnSpc>
              <a:defRPr sz="2000">
                <a:solidFill>
                  <a:schemeClr val="bg1"/>
                </a:solidFill>
              </a:defRPr>
            </a:lvl2pPr>
            <a:lvl3pPr>
              <a:lnSpc>
                <a:spcPct val="100000"/>
              </a:lnSpc>
              <a:defRPr sz="18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00771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DEDED"/>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F04EC0-9AA2-8C4F-BE21-42033ED52154}"/>
              </a:ext>
            </a:extLst>
          </p:cNvPr>
          <p:cNvSpPr>
            <a:spLocks noGrp="1"/>
          </p:cNvSpPr>
          <p:nvPr>
            <p:ph type="ctrTitle"/>
          </p:nvPr>
        </p:nvSpPr>
        <p:spPr>
          <a:xfrm>
            <a:off x="1524000" y="2079371"/>
            <a:ext cx="8083463" cy="1933482"/>
          </a:xfrm>
          <a:prstGeom prst="rect">
            <a:avLst/>
          </a:prstGeom>
        </p:spPr>
        <p:txBody>
          <a:bodyPr anchor="b">
            <a:normAutofit/>
          </a:bodyPr>
          <a:lstStyle>
            <a:lvl1pPr algn="l">
              <a:defRPr sz="5400" b="1" i="0">
                <a:solidFill>
                  <a:schemeClr val="tx1"/>
                </a:solidFill>
                <a:latin typeface="+mn-lt"/>
              </a:defRPr>
            </a:lvl1pPr>
          </a:lstStyle>
          <a:p>
            <a:r>
              <a:rPr lang="en-GB"/>
              <a:t>Click to edit Master title style</a:t>
            </a:r>
            <a:endParaRPr lang="en-FI"/>
          </a:p>
        </p:txBody>
      </p:sp>
      <p:sp>
        <p:nvSpPr>
          <p:cNvPr id="12" name="Subtitle 2">
            <a:extLst>
              <a:ext uri="{FF2B5EF4-FFF2-40B4-BE49-F238E27FC236}">
                <a16:creationId xmlns:a16="http://schemas.microsoft.com/office/drawing/2014/main" id="{4D18D81C-70E8-E84F-B68A-CE437BD78051}"/>
              </a:ext>
            </a:extLst>
          </p:cNvPr>
          <p:cNvSpPr>
            <a:spLocks noGrp="1"/>
          </p:cNvSpPr>
          <p:nvPr>
            <p:ph type="subTitle" idx="1"/>
          </p:nvPr>
        </p:nvSpPr>
        <p:spPr>
          <a:xfrm>
            <a:off x="1524000" y="4422867"/>
            <a:ext cx="8083463" cy="881743"/>
          </a:xfrm>
          <a:prstGeom prst="rect">
            <a:avLst/>
          </a:prstGeom>
        </p:spPr>
        <p:txBody>
          <a:bodyPr/>
          <a:lstStyle>
            <a:lvl1pPr marL="0" indent="0" algn="l">
              <a:buNone/>
              <a:defRPr sz="2400" b="0" i="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pic>
        <p:nvPicPr>
          <p:cNvPr id="13" name="Graphic 12">
            <a:extLst>
              <a:ext uri="{FF2B5EF4-FFF2-40B4-BE49-F238E27FC236}">
                <a16:creationId xmlns:a16="http://schemas.microsoft.com/office/drawing/2014/main" id="{8C047FF7-E15C-744B-A1FF-7AA3A3AD30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4000" y="1317533"/>
            <a:ext cx="1473574" cy="736786"/>
          </a:xfrm>
          <a:prstGeom prst="rect">
            <a:avLst/>
          </a:prstGeom>
        </p:spPr>
      </p:pic>
      <p:sp>
        <p:nvSpPr>
          <p:cNvPr id="5" name="Footer Placeholder 4">
            <a:extLst>
              <a:ext uri="{FF2B5EF4-FFF2-40B4-BE49-F238E27FC236}">
                <a16:creationId xmlns:a16="http://schemas.microsoft.com/office/drawing/2014/main" id="{359DC3E1-D279-EB41-AA81-2183EC326AE2}"/>
              </a:ext>
            </a:extLst>
          </p:cNvPr>
          <p:cNvSpPr>
            <a:spLocks noGrp="1"/>
          </p:cNvSpPr>
          <p:nvPr>
            <p:ph type="ftr" sz="quarter" idx="11"/>
          </p:nvPr>
        </p:nvSpPr>
        <p:spPr/>
        <p:txBody>
          <a:bodyPr/>
          <a:lstStyle>
            <a:lvl1pPr>
              <a:defRPr>
                <a:solidFill>
                  <a:schemeClr val="tx1"/>
                </a:solidFill>
              </a:defRPr>
            </a:lvl1pPr>
          </a:lstStyle>
          <a:p>
            <a:r>
              <a:rPr lang="en-GB"/>
              <a:t>MIELI Suomen Mielenterveys ry</a:t>
            </a:r>
            <a:endParaRPr lang="en-FI"/>
          </a:p>
        </p:txBody>
      </p:sp>
      <p:sp>
        <p:nvSpPr>
          <p:cNvPr id="7" name="Slide Number Placeholder 5">
            <a:extLst>
              <a:ext uri="{FF2B5EF4-FFF2-40B4-BE49-F238E27FC236}">
                <a16:creationId xmlns:a16="http://schemas.microsoft.com/office/drawing/2014/main" id="{D7F1CA52-7D67-8F4E-9BA5-53C97A4DBB9A}"/>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tx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3878487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sv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2.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1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80.xml"/><Relationship Id="rId4" Type="http://schemas.openxmlformats.org/officeDocument/2006/relationships/image" Target="../media/image3.sv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81.xml"/><Relationship Id="rId4"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sv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3.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sv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6.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3.sv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2.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7.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3.sv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2.png"/><Relationship Id="rId5" Type="http://schemas.openxmlformats.org/officeDocument/2006/relationships/slideLayout" Target="../slideLayouts/slideLayout56.xml"/><Relationship Id="rId10" Type="http://schemas.openxmlformats.org/officeDocument/2006/relationships/theme" Target="../theme/theme8.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3.sv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2.png"/><Relationship Id="rId5" Type="http://schemas.openxmlformats.org/officeDocument/2006/relationships/slideLayout" Target="../slideLayouts/slideLayout65.xml"/><Relationship Id="rId10" Type="http://schemas.openxmlformats.org/officeDocument/2006/relationships/theme" Target="../theme/theme9.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F2A7DB8-883C-6C4B-A102-820871E5D330}"/>
              </a:ext>
            </a:extLst>
          </p:cNvPr>
          <p:cNvSpPr>
            <a:spLocks noGrp="1"/>
          </p:cNvSpPr>
          <p:nvPr>
            <p:ph type="ftr" sz="quarter" idx="3"/>
          </p:nvPr>
        </p:nvSpPr>
        <p:spPr>
          <a:xfrm>
            <a:off x="7879080" y="6356349"/>
            <a:ext cx="4114800" cy="365125"/>
          </a:xfrm>
          <a:prstGeom prst="rect">
            <a:avLst/>
          </a:prstGeom>
        </p:spPr>
        <p:txBody>
          <a:bodyPr vert="horz" lIns="91440" tIns="45720" rIns="91440" bIns="45720" rtlCol="0" anchor="ctr"/>
          <a:lstStyle>
            <a:lvl1pPr algn="r">
              <a:defRPr sz="1200">
                <a:solidFill>
                  <a:schemeClr val="bg1"/>
                </a:solidFill>
                <a:latin typeface="+mn-lt"/>
              </a:defRPr>
            </a:lvl1pPr>
          </a:lstStyle>
          <a:p>
            <a:r>
              <a:rPr lang="en-GB"/>
              <a:t>MIELI Suomen Mielenterveys ry</a:t>
            </a:r>
            <a:endParaRPr lang="en-FI"/>
          </a:p>
        </p:txBody>
      </p:sp>
      <p:sp>
        <p:nvSpPr>
          <p:cNvPr id="4" name="Date Placeholder 3">
            <a:extLst>
              <a:ext uri="{FF2B5EF4-FFF2-40B4-BE49-F238E27FC236}">
                <a16:creationId xmlns:a16="http://schemas.microsoft.com/office/drawing/2014/main" id="{CCA831C7-2781-574B-9A0D-1D5595C18285}"/>
              </a:ext>
            </a:extLst>
          </p:cNvPr>
          <p:cNvSpPr>
            <a:spLocks noGrp="1"/>
          </p:cNvSpPr>
          <p:nvPr>
            <p:ph type="dt" sz="half" idx="2"/>
          </p:nvPr>
        </p:nvSpPr>
        <p:spPr>
          <a:xfrm>
            <a:off x="198120" y="6356350"/>
            <a:ext cx="891378" cy="365125"/>
          </a:xfrm>
          <a:prstGeom prst="rect">
            <a:avLst/>
          </a:prstGeom>
        </p:spPr>
        <p:txBody>
          <a:bodyPr vert="horz" lIns="91440" tIns="45720" rIns="91440" bIns="45720" rtlCol="0" anchor="ctr"/>
          <a:lstStyle>
            <a:lvl1pPr algn="l">
              <a:defRPr sz="1200">
                <a:solidFill>
                  <a:schemeClr val="bg1"/>
                </a:solidFill>
                <a:latin typeface="+mn-lt"/>
              </a:defRPr>
            </a:lvl1pPr>
          </a:lstStyle>
          <a:p>
            <a:fld id="{3276DD4A-A9FE-7043-82EC-6C0C9CE33950}" type="datetime1">
              <a:rPr lang="fi-FI" smtClean="0"/>
              <a:t>4.8.2023</a:t>
            </a:fld>
            <a:endParaRPr lang="en-FI"/>
          </a:p>
        </p:txBody>
      </p:sp>
    </p:spTree>
    <p:extLst>
      <p:ext uri="{BB962C8B-B14F-4D97-AF65-F5344CB8AC3E}">
        <p14:creationId xmlns:p14="http://schemas.microsoft.com/office/powerpoint/2010/main" val="3821595765"/>
      </p:ext>
    </p:extLst>
  </p:cSld>
  <p:clrMap bg1="lt1" tx1="dk1" bg2="lt2" tx2="dk2" accent1="accent1" accent2="accent2" accent3="accent3" accent4="accent4" accent5="accent5" accent6="accent6" hlink="hlink" folHlink="folHlink"/>
  <p:sldLayoutIdLst>
    <p:sldLayoutId id="2147483840" r:id="rId1"/>
    <p:sldLayoutId id="2147483836" r:id="rId2"/>
    <p:sldLayoutId id="2147483837" r:id="rId3"/>
    <p:sldLayoutId id="2147483839" r:id="rId4"/>
    <p:sldLayoutId id="2147483838" r:id="rId5"/>
    <p:sldLayoutId id="2147483841"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7" name="Graphic 6">
            <a:extLst>
              <a:ext uri="{FF2B5EF4-FFF2-40B4-BE49-F238E27FC236}">
                <a16:creationId xmlns:a16="http://schemas.microsoft.com/office/drawing/2014/main" id="{EC5DBAF5-F340-E345-B06A-CACC2D3A45E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264509" y="6392997"/>
            <a:ext cx="53340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tx1"/>
                </a:solidFill>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tx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780921744"/>
      </p:ext>
    </p:extLst>
  </p:cSld>
  <p:clrMap bg1="lt1" tx1="dk1" bg2="lt2" tx2="dk2" accent1="accent1" accent2="accent2" accent3="accent3" accent4="accent4" accent5="accent5" accent6="accent6" hlink="hlink" folHlink="folHlink"/>
  <p:sldLayoutIdLst>
    <p:sldLayoutId id="2147483994" r:id="rId1"/>
    <p:sldLayoutId id="2147483871" r:id="rId2"/>
    <p:sldLayoutId id="2147483872" r:id="rId3"/>
    <p:sldLayoutId id="2147483895" r:id="rId4"/>
    <p:sldLayoutId id="2147483915" r:id="rId5"/>
    <p:sldLayoutId id="2147483919" r:id="rId6"/>
    <p:sldLayoutId id="2147483904" r:id="rId7"/>
    <p:sldLayoutId id="2147483874" r:id="rId8"/>
    <p:sldLayoutId id="2147483911" r:id="rId9"/>
    <p:sldLayoutId id="2147483875" r:id="rId10"/>
  </p:sldLayoutIdLst>
  <p:hf hdr="0"/>
  <p:txStyles>
    <p:titleStyle>
      <a:lvl1pPr algn="l" defTabSz="914400" rtl="0" eaLnBrk="1" latinLnBrk="0" hangingPunct="1">
        <a:lnSpc>
          <a:spcPct val="90000"/>
        </a:lnSpc>
        <a:spcBef>
          <a:spcPct val="0"/>
        </a:spcBef>
        <a:buNone/>
        <a:defRPr sz="3600" b="1"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BD232"/>
        </a:buClr>
        <a:buSzPct val="120000"/>
        <a:buFont typeface="Arial" panose="020B0604020202020204" pitchFamily="34" charset="0"/>
        <a:buChar char="•"/>
        <a:defRPr sz="24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Clr>
          <a:srgbClr val="0BD232"/>
        </a:buClr>
        <a:buSzPct val="120000"/>
        <a:buFont typeface="Arial" panose="020B0604020202020204" pitchFamily="34" charset="0"/>
        <a:buChar char="•"/>
        <a:defRPr sz="20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Clr>
          <a:srgbClr val="0BD232"/>
        </a:buClr>
        <a:buSzPct val="120000"/>
        <a:buFont typeface="Arial" panose="020B0604020202020204" pitchFamily="34" charset="0"/>
        <a:buChar char="•"/>
        <a:defRPr sz="1800" b="0" i="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Clr>
          <a:srgbClr val="0BD232"/>
        </a:buClr>
        <a:buSzPct val="120000"/>
        <a:buFont typeface="Arial" panose="020B0604020202020204" pitchFamily="34" charset="0"/>
        <a:buChar char="•"/>
        <a:defRPr sz="1600" b="0" i="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Clr>
          <a:srgbClr val="0BD232"/>
        </a:buClr>
        <a:buSzPct val="120000"/>
        <a:buFont typeface="Arial" panose="020B0604020202020204" pitchFamily="34" charset="0"/>
        <a:buChar char="•"/>
        <a:defRPr sz="1600" b="0" i="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7" name="Graphic 6">
            <a:extLst>
              <a:ext uri="{FF2B5EF4-FFF2-40B4-BE49-F238E27FC236}">
                <a16:creationId xmlns:a16="http://schemas.microsoft.com/office/drawing/2014/main" id="{EC5DBAF5-F340-E345-B06A-CACC2D3A45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userDrawn="1"/>
        </p:nvSpPr>
        <p:spPr>
          <a:xfrm>
            <a:off x="11687902" y="6385674"/>
            <a:ext cx="416416" cy="307777"/>
          </a:xfrm>
          <a:prstGeom prst="rect">
            <a:avLst/>
          </a:prstGeom>
          <a:noFill/>
        </p:spPr>
        <p:txBody>
          <a:bodyPr wrap="square" rtlCol="0">
            <a:spAutoFit/>
          </a:bodyPr>
          <a:lstStyle/>
          <a:p>
            <a:r>
              <a:rPr lang="en-FI" sz="1400" b="1" i="0">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accent3"/>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355537949"/>
      </p:ext>
    </p:extLst>
  </p:cSld>
  <p:clrMap bg1="lt1" tx1="dk1" bg2="lt2" tx2="dk2" accent1="accent1" accent2="accent2" accent3="accent3" accent4="accent4" accent5="accent5" accent6="accent6" hlink="hlink" folHlink="folHlink"/>
  <p:sldLayoutIdLst>
    <p:sldLayoutId id="2147483932" r:id="rId1"/>
  </p:sldLayoutIdLst>
  <p:hf hdr="0"/>
  <p:txStyles>
    <p:titleStyle>
      <a:lvl1pPr algn="l" defTabSz="914400" rtl="0" eaLnBrk="1" latinLnBrk="0" hangingPunct="1">
        <a:lnSpc>
          <a:spcPct val="90000"/>
        </a:lnSpc>
        <a:spcBef>
          <a:spcPct val="0"/>
        </a:spcBef>
        <a:buNone/>
        <a:defRPr sz="3600" b="1"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8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b="0" i="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8353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7" name="Graphic 6">
            <a:extLst>
              <a:ext uri="{FF2B5EF4-FFF2-40B4-BE49-F238E27FC236}">
                <a16:creationId xmlns:a16="http://schemas.microsoft.com/office/drawing/2014/main" id="{EC5DBAF5-F340-E345-B06A-CACC2D3A45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64509" y="6392997"/>
            <a:ext cx="53340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496099897"/>
      </p:ext>
    </p:extLst>
  </p:cSld>
  <p:clrMap bg1="lt1" tx1="dk1" bg2="lt2" tx2="dk2" accent1="accent1" accent2="accent2" accent3="accent3" accent4="accent4" accent5="accent5" accent6="accent6" hlink="hlink" folHlink="folHlink"/>
  <p:sldLayoutIdLst>
    <p:sldLayoutId id="2147483939" r:id="rId1"/>
  </p:sldLayoutIdLst>
  <p:hf sldNum="0" hdr="0" dt="0"/>
  <p:txStyles>
    <p:titleStyle>
      <a:lvl1pPr algn="l" defTabSz="914400" rtl="0" eaLnBrk="1" latinLnBrk="0" hangingPunct="1">
        <a:lnSpc>
          <a:spcPct val="90000"/>
        </a:lnSpc>
        <a:spcBef>
          <a:spcPct val="0"/>
        </a:spcBef>
        <a:buNone/>
        <a:defRPr sz="3600" b="1" i="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1"/>
        </a:buClr>
        <a:buSzPct val="120000"/>
        <a:buFont typeface="Arial" panose="020B0604020202020204" pitchFamily="34" charset="0"/>
        <a:buChar char="•"/>
        <a:defRPr sz="24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20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8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6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6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9528DCDF-87BB-524D-8E0D-56166B9853F6}"/>
              </a:ext>
            </a:extLst>
          </p:cNvPr>
          <p:cNvSpPr>
            <a:spLocks noGrp="1"/>
          </p:cNvSpPr>
          <p:nvPr>
            <p:ph type="ftr" sz="quarter" idx="3"/>
          </p:nvPr>
        </p:nvSpPr>
        <p:spPr>
          <a:xfrm>
            <a:off x="7879080" y="6356349"/>
            <a:ext cx="4114800" cy="365125"/>
          </a:xfrm>
          <a:prstGeom prst="rect">
            <a:avLst/>
          </a:prstGeom>
        </p:spPr>
        <p:txBody>
          <a:bodyPr vert="horz" lIns="91440" tIns="45720" rIns="91440" bIns="45720" rtlCol="0" anchor="ctr"/>
          <a:lstStyle>
            <a:lvl1pPr algn="r">
              <a:defRPr sz="1200">
                <a:solidFill>
                  <a:schemeClr val="bg1"/>
                </a:solidFill>
                <a:latin typeface="+mn-lt"/>
              </a:defRPr>
            </a:lvl1pPr>
          </a:lstStyle>
          <a:p>
            <a:r>
              <a:rPr lang="en-GB"/>
              <a:t>MIELI Suomen Mielenterveys ry</a:t>
            </a:r>
            <a:endParaRPr lang="en-FI"/>
          </a:p>
        </p:txBody>
      </p:sp>
      <p:sp>
        <p:nvSpPr>
          <p:cNvPr id="4" name="Slide Number Placeholder 5">
            <a:extLst>
              <a:ext uri="{FF2B5EF4-FFF2-40B4-BE49-F238E27FC236}">
                <a16:creationId xmlns:a16="http://schemas.microsoft.com/office/drawing/2014/main" id="{57E1ADFB-FB9C-DA4E-9F61-9EB3F6B10765}"/>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173443831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74A72C4-0F4E-E04A-B5D7-45C3B267C3E6}"/>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259078664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AE9DE8D-EF82-7D4E-B2FC-FC6E1CD07685}"/>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bg1"/>
                </a:solidFill>
                <a:latin typeface="+mn-lt"/>
              </a:defRPr>
            </a:lvl1pPr>
          </a:lstStyle>
          <a:p>
            <a:fld id="{7D0A3693-5CB6-4B45-8859-D19B56E87773}" type="slidenum">
              <a:rPr lang="en-FI" smtClean="0"/>
              <a:pPr/>
              <a:t>‹#›</a:t>
            </a:fld>
            <a:endParaRPr lang="en-FI"/>
          </a:p>
        </p:txBody>
      </p:sp>
      <p:pic>
        <p:nvPicPr>
          <p:cNvPr id="5" name="Graphic 4">
            <a:extLst>
              <a:ext uri="{FF2B5EF4-FFF2-40B4-BE49-F238E27FC236}">
                <a16:creationId xmlns:a16="http://schemas.microsoft.com/office/drawing/2014/main" id="{676971D1-88E8-254D-A037-B10D9800515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1264509" y="6392997"/>
            <a:ext cx="533400" cy="266700"/>
          </a:xfrm>
          <a:prstGeom prst="rect">
            <a:avLst/>
          </a:prstGeom>
        </p:spPr>
      </p:pic>
      <p:sp>
        <p:nvSpPr>
          <p:cNvPr id="6" name="TextBox 5">
            <a:extLst>
              <a:ext uri="{FF2B5EF4-FFF2-40B4-BE49-F238E27FC236}">
                <a16:creationId xmlns:a16="http://schemas.microsoft.com/office/drawing/2014/main" id="{02424320-8F10-CC44-AC21-4E2DD01473D6}"/>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3556734096"/>
      </p:ext>
    </p:extLst>
  </p:cSld>
  <p:clrMap bg1="lt1" tx1="dk1" bg2="lt2" tx2="dk2" accent1="accent1" accent2="accent2" accent3="accent3" accent4="accent4" accent5="accent5" accent6="accent6" hlink="hlink" folHlink="folHlink"/>
  <p:sldLayoutIdLst>
    <p:sldLayoutId id="2147483852" r:id="rId1"/>
    <p:sldLayoutId id="2147483859" r:id="rId2"/>
    <p:sldLayoutId id="2147483862" r:id="rId3"/>
    <p:sldLayoutId id="2147483905" r:id="rId4"/>
    <p:sldLayoutId id="2147483857" r:id="rId5"/>
    <p:sldLayoutId id="2147483855" r:id="rId6"/>
    <p:sldLayoutId id="2147483856" r:id="rId7"/>
    <p:sldLayoutId id="2147483906" r:id="rId8"/>
    <p:sldLayoutId id="2147483858" r:id="rId9"/>
    <p:sldLayoutId id="2147483860" r:id="rId10"/>
    <p:sldLayoutId id="2147483861" r:id="rId11"/>
    <p:sldLayoutId id="2147483907" r:id="rId12"/>
    <p:sldLayoutId id="2147483998"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C2D60DEE-AC21-BF4A-8C24-4B30D55C1DC8}"/>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bg1"/>
                </a:solidFill>
                <a:latin typeface="+mn-lt"/>
              </a:defRPr>
            </a:lvl1pPr>
          </a:lstStyle>
          <a:p>
            <a:fld id="{7D0A3693-5CB6-4B45-8859-D19B56E87773}" type="slidenum">
              <a:rPr lang="en-FI" smtClean="0"/>
              <a:pPr/>
              <a:t>‹#›</a:t>
            </a:fld>
            <a:endParaRPr lang="en-FI"/>
          </a:p>
        </p:txBody>
      </p:sp>
      <p:pic>
        <p:nvPicPr>
          <p:cNvPr id="6" name="Graphic 5">
            <a:extLst>
              <a:ext uri="{FF2B5EF4-FFF2-40B4-BE49-F238E27FC236}">
                <a16:creationId xmlns:a16="http://schemas.microsoft.com/office/drawing/2014/main" id="{1D79475C-3CF5-9E43-9684-9173AAB2D77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1528" y="943429"/>
            <a:ext cx="3380014" cy="1690007"/>
          </a:xfrm>
          <a:prstGeom prst="rect">
            <a:avLst/>
          </a:prstGeom>
        </p:spPr>
      </p:pic>
    </p:spTree>
    <p:extLst>
      <p:ext uri="{BB962C8B-B14F-4D97-AF65-F5344CB8AC3E}">
        <p14:creationId xmlns:p14="http://schemas.microsoft.com/office/powerpoint/2010/main" val="4102267082"/>
      </p:ext>
    </p:extLst>
  </p:cSld>
  <p:clrMap bg1="lt1" tx1="dk1" bg2="lt2" tx2="dk2" accent1="accent1" accent2="accent2" accent3="accent3" accent4="accent4" accent5="accent5" accent6="accent6" hlink="hlink" folHlink="folHlink"/>
  <p:sldLayoutIdLst>
    <p:sldLayoutId id="2147483883" r:id="rId1"/>
    <p:sldLayoutId id="2147483887" r:id="rId2"/>
    <p:sldLayoutId id="2147483889" r:id="rId3"/>
    <p:sldLayoutId id="2147483920" r:id="rId4"/>
    <p:sldLayoutId id="2147483888" r:id="rId5"/>
    <p:sldLayoutId id="2147483890"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7" name="Graphic 6">
            <a:extLst>
              <a:ext uri="{FF2B5EF4-FFF2-40B4-BE49-F238E27FC236}">
                <a16:creationId xmlns:a16="http://schemas.microsoft.com/office/drawing/2014/main" id="{EC5DBAF5-F340-E345-B06A-CACC2D3A45E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264509" y="6392997"/>
            <a:ext cx="53340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userDrawn="1"/>
        </p:nvSpPr>
        <p:spPr>
          <a:xfrm>
            <a:off x="11687902" y="6385674"/>
            <a:ext cx="416416" cy="307777"/>
          </a:xfrm>
          <a:prstGeom prst="rect">
            <a:avLst/>
          </a:prstGeom>
          <a:noFill/>
        </p:spPr>
        <p:txBody>
          <a:bodyPr wrap="square" rtlCol="0">
            <a:spAutoFit/>
          </a:bodyPr>
          <a:lstStyle/>
          <a:p>
            <a:r>
              <a:rPr lang="en-FI" sz="1400" b="1" i="0">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tx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2485682906"/>
      </p:ext>
    </p:extLst>
  </p:cSld>
  <p:clrMap bg1="lt1" tx1="dk1" bg2="lt2" tx2="dk2" accent1="accent1" accent2="accent2" accent3="accent3" accent4="accent4" accent5="accent5" accent6="accent6" hlink="hlink" folHlink="folHlink"/>
  <p:sldLayoutIdLst>
    <p:sldLayoutId id="2147483773" r:id="rId1"/>
    <p:sldLayoutId id="2147483781" r:id="rId2"/>
    <p:sldLayoutId id="2147483892" r:id="rId3"/>
    <p:sldLayoutId id="2147483913" r:id="rId4"/>
    <p:sldLayoutId id="2147483917" r:id="rId5"/>
    <p:sldLayoutId id="2147483901" r:id="rId6"/>
    <p:sldLayoutId id="2147483868" r:id="rId7"/>
    <p:sldLayoutId id="2147483909" r:id="rId8"/>
    <p:sldLayoutId id="2147483778" r:id="rId9"/>
    <p:sldLayoutId id="2147483997" r:id="rId10"/>
  </p:sldLayoutIdLst>
  <p:hf hdr="0"/>
  <p:txStyles>
    <p:titleStyle>
      <a:lvl1pPr algn="l" defTabSz="914400" rtl="0" eaLnBrk="1" latinLnBrk="0" hangingPunct="1">
        <a:lnSpc>
          <a:spcPct val="90000"/>
        </a:lnSpc>
        <a:spcBef>
          <a:spcPct val="0"/>
        </a:spcBef>
        <a:buNone/>
        <a:defRPr sz="3600" b="1"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8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b="0" i="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8353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Graphic 6">
            <a:extLst>
              <a:ext uri="{FF2B5EF4-FFF2-40B4-BE49-F238E27FC236}">
                <a16:creationId xmlns:a16="http://schemas.microsoft.com/office/drawing/2014/main" id="{EC5DBAF5-F340-E345-B06A-CACC2D3A45E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264509" y="6392997"/>
            <a:ext cx="53340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49609989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96" r:id="rId3"/>
    <p:sldLayoutId id="2147483912" r:id="rId4"/>
    <p:sldLayoutId id="2147483916" r:id="rId5"/>
    <p:sldLayoutId id="2147483902" r:id="rId6"/>
    <p:sldLayoutId id="2147483869" r:id="rId7"/>
    <p:sldLayoutId id="2147483908" r:id="rId8"/>
    <p:sldLayoutId id="2147483867" r:id="rId9"/>
    <p:sldLayoutId id="2147483935" r:id="rId10"/>
  </p:sldLayoutIdLst>
  <p:hf hdr="0"/>
  <p:txStyles>
    <p:titleStyle>
      <a:lvl1pPr algn="l" defTabSz="914400" rtl="0" eaLnBrk="1" latinLnBrk="0" hangingPunct="1">
        <a:lnSpc>
          <a:spcPct val="90000"/>
        </a:lnSpc>
        <a:spcBef>
          <a:spcPct val="0"/>
        </a:spcBef>
        <a:buNone/>
        <a:defRPr sz="3600" b="1" i="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1"/>
        </a:buClr>
        <a:buSzPct val="120000"/>
        <a:buFont typeface="Arial" panose="020B0604020202020204" pitchFamily="34" charset="0"/>
        <a:buChar char="•"/>
        <a:defRPr sz="24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2000" b="0" i="0" kern="1200">
          <a:solidFill>
            <a:schemeClr val="bg1"/>
          </a:solidFill>
          <a:latin typeface="Georgia" panose="02040502050405020303" pitchFamily="18" charset="0"/>
          <a:ea typeface="+mn-ea"/>
          <a:cs typeface="+mn-cs"/>
        </a:defRPr>
      </a:lvl2pPr>
      <a:lvl3pPr marL="1200150" indent="-285750" algn="l" defTabSz="914400" rtl="0" eaLnBrk="1" latinLnBrk="0" hangingPunct="1">
        <a:lnSpc>
          <a:spcPct val="90000"/>
        </a:lnSpc>
        <a:spcBef>
          <a:spcPts val="500"/>
        </a:spcBef>
        <a:buClr>
          <a:schemeClr val="bg1"/>
        </a:buClr>
        <a:buSzPct val="120000"/>
        <a:buFont typeface="Arial" panose="020B0604020202020204" pitchFamily="34" charset="0"/>
        <a:buChar char="•"/>
        <a:defRPr sz="18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600" b="0" i="0" kern="1200">
          <a:solidFill>
            <a:schemeClr val="bg1"/>
          </a:solidFill>
          <a:latin typeface="Georgia" panose="02040502050405020303" pitchFamily="18" charset="0"/>
          <a:ea typeface="+mn-ea"/>
          <a:cs typeface="+mn-cs"/>
        </a:defRPr>
      </a:lvl4pPr>
      <a:lvl5pPr marL="2114550" indent="-285750" algn="l" defTabSz="914400" rtl="0" eaLnBrk="1" latinLnBrk="0" hangingPunct="1">
        <a:lnSpc>
          <a:spcPct val="90000"/>
        </a:lnSpc>
        <a:spcBef>
          <a:spcPts val="500"/>
        </a:spcBef>
        <a:buClr>
          <a:schemeClr val="bg1"/>
        </a:buClr>
        <a:buSzPct val="120000"/>
        <a:buFont typeface="Arial" panose="020B0604020202020204" pitchFamily="34" charset="0"/>
        <a:buChar char="•"/>
        <a:defRPr sz="16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57575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7" name="Graphic 6">
            <a:extLst>
              <a:ext uri="{FF2B5EF4-FFF2-40B4-BE49-F238E27FC236}">
                <a16:creationId xmlns:a16="http://schemas.microsoft.com/office/drawing/2014/main" id="{EC5DBAF5-F340-E345-B06A-CACC2D3A45EA}"/>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264509" y="6392997"/>
            <a:ext cx="53340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bg1"/>
                </a:solidFill>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3506723996"/>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95" r:id="rId6"/>
    <p:sldLayoutId id="2147483996" r:id="rId7"/>
    <p:sldLayoutId id="2147483933" r:id="rId8"/>
    <p:sldLayoutId id="2147483934" r:id="rId9"/>
  </p:sldLayoutIdLst>
  <p:hf hdr="0"/>
  <p:txStyles>
    <p:titleStyle>
      <a:lvl1pPr algn="l" defTabSz="914400" rtl="0" eaLnBrk="1" latinLnBrk="0" hangingPunct="1">
        <a:lnSpc>
          <a:spcPct val="90000"/>
        </a:lnSpc>
        <a:spcBef>
          <a:spcPct val="0"/>
        </a:spcBef>
        <a:buNone/>
        <a:defRPr sz="3600" b="1" i="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F700"/>
        </a:buClr>
        <a:buSzPct val="120000"/>
        <a:buFont typeface="Arial" panose="020B0604020202020204" pitchFamily="34" charset="0"/>
        <a:buChar char="•"/>
        <a:defRPr sz="24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Clr>
          <a:srgbClr val="00F700"/>
        </a:buClr>
        <a:buSzPct val="120000"/>
        <a:buFont typeface="Arial" panose="020B0604020202020204" pitchFamily="34" charset="0"/>
        <a:buChar char="•"/>
        <a:defRPr sz="20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Clr>
          <a:srgbClr val="00F700"/>
        </a:buClr>
        <a:buSzPct val="120000"/>
        <a:buFont typeface="Arial" panose="020B0604020202020204" pitchFamily="34" charset="0"/>
        <a:buChar char="•"/>
        <a:defRPr sz="18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Clr>
          <a:srgbClr val="00F700"/>
        </a:buClr>
        <a:buSzPct val="120000"/>
        <a:buFont typeface="Arial" panose="020B0604020202020204" pitchFamily="34" charset="0"/>
        <a:buChar char="•"/>
        <a:defRPr sz="16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Clr>
          <a:srgbClr val="00F700"/>
        </a:buClr>
        <a:buSzPct val="120000"/>
        <a:buFont typeface="Arial" panose="020B0604020202020204" pitchFamily="34" charset="0"/>
        <a:buChar char="•"/>
        <a:defRPr sz="16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7" name="Graphic 6">
            <a:extLst>
              <a:ext uri="{FF2B5EF4-FFF2-40B4-BE49-F238E27FC236}">
                <a16:creationId xmlns:a16="http://schemas.microsoft.com/office/drawing/2014/main" id="{EC5DBAF5-F340-E345-B06A-CACC2D3A45EA}"/>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264509" y="6392997"/>
            <a:ext cx="53340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userDrawn="1"/>
        </p:nvSpPr>
        <p:spPr>
          <a:xfrm>
            <a:off x="11687902" y="6385674"/>
            <a:ext cx="416416" cy="307777"/>
          </a:xfrm>
          <a:prstGeom prst="rect">
            <a:avLst/>
          </a:prstGeom>
          <a:noFill/>
        </p:spPr>
        <p:txBody>
          <a:bodyPr wrap="square" rtlCol="0">
            <a:spAutoFit/>
          </a:bodyPr>
          <a:lstStyle/>
          <a:p>
            <a:r>
              <a:rPr lang="en-FI" sz="1400" b="1" i="0">
                <a:solidFill>
                  <a:schemeClr val="tx1"/>
                </a:solidFill>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tx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28333122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93" r:id="rId3"/>
    <p:sldLayoutId id="2147483914" r:id="rId4"/>
    <p:sldLayoutId id="2147483918" r:id="rId5"/>
    <p:sldLayoutId id="2147483903" r:id="rId6"/>
    <p:sldLayoutId id="2147483880" r:id="rId7"/>
    <p:sldLayoutId id="2147483910" r:id="rId8"/>
    <p:sldLayoutId id="2147483881" r:id="rId9"/>
  </p:sldLayoutIdLst>
  <p:hf hdr="0"/>
  <p:txStyles>
    <p:titleStyle>
      <a:lvl1pPr algn="l" defTabSz="914400" rtl="0" eaLnBrk="1" latinLnBrk="0" hangingPunct="1">
        <a:lnSpc>
          <a:spcPct val="90000"/>
        </a:lnSpc>
        <a:spcBef>
          <a:spcPct val="0"/>
        </a:spcBef>
        <a:buNone/>
        <a:defRPr sz="3600" b="1" i="0" kern="1200">
          <a:solidFill>
            <a:srgbClr val="08353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avi.fi/tietoa-meista/tehtavamme/opetus-ja-kulttuuri/opetustoimi" TargetMode="External"/><Relationship Id="rId2" Type="http://schemas.openxmlformats.org/officeDocument/2006/relationships/hyperlink" Target="https://thl.fi/fi/web/hyvinvoinnin-ja-terveyden-edistamisen-johtaminen/hyvinvointijohtaminen/hyvinvointijohtaminen-kunnassa/kunnan-toimialat" TargetMode="Externa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avi.fi/tietoa-meista/tehtavamme/opetus-ja-kulttuuri/kirjastotoimi" TargetMode="Externa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www.kuntaliitto.fi/laki/kunnan-toimielimet-ja-johtaminen/kunnan-johtaminen/hyvinvoinnin-edistaminen/hyvinvoinnin-edistamisen-hyvat-kaytannot" TargetMode="Externa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https://www.kuntaliitto.fi/laki/kunnan-toimielimet-ja-johtaminen/kunnan-johtaminen/hyvinvoinnin-edistaminen" TargetMode="Externa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mieli.fi/yhteiskunta/mielenterveys-suomessa/hyvan-mielen-kunta/hyvan-mielen-kunta-tyokalupakki/tunne-ja-vuorovaikutustaitojen-vahvistaminen-kunnissa/" TargetMode="External"/><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D5F1-E422-4529-8901-493F2029A3F9}"/>
              </a:ext>
            </a:extLst>
          </p:cNvPr>
          <p:cNvSpPr>
            <a:spLocks noGrp="1"/>
          </p:cNvSpPr>
          <p:nvPr>
            <p:ph type="ctrTitle"/>
          </p:nvPr>
        </p:nvSpPr>
        <p:spPr>
          <a:xfrm>
            <a:off x="3447746" y="2462259"/>
            <a:ext cx="8449182" cy="1933482"/>
          </a:xfrm>
        </p:spPr>
        <p:txBody>
          <a:bodyPr>
            <a:normAutofit fontScale="90000"/>
          </a:bodyPr>
          <a:lstStyle/>
          <a:p>
            <a:r>
              <a:rPr lang="fi-FI" dirty="0"/>
              <a:t>Hyvän mielen kunta:</a:t>
            </a:r>
            <a:br>
              <a:rPr lang="fi-FI" dirty="0"/>
            </a:br>
            <a:r>
              <a:rPr lang="fi-FI" dirty="0"/>
              <a:t>Toimialapaketit mielenterveyden edistämiseksi kunnissa</a:t>
            </a:r>
          </a:p>
        </p:txBody>
      </p:sp>
      <p:sp>
        <p:nvSpPr>
          <p:cNvPr id="3" name="Dian numeron paikkamerkki 2">
            <a:extLst>
              <a:ext uri="{FF2B5EF4-FFF2-40B4-BE49-F238E27FC236}">
                <a16:creationId xmlns:a16="http://schemas.microsoft.com/office/drawing/2014/main" id="{A866BB76-4D36-4FCF-A5F2-8DAA830DDA9C}"/>
              </a:ext>
            </a:extLst>
          </p:cNvPr>
          <p:cNvSpPr>
            <a:spLocks noGrp="1"/>
          </p:cNvSpPr>
          <p:nvPr>
            <p:ph type="sldNum" sz="quarter" idx="10"/>
          </p:nvPr>
        </p:nvSpPr>
        <p:spPr/>
        <p:txBody>
          <a:bodyPr/>
          <a:lstStyle/>
          <a:p>
            <a:fld id="{7D0A3693-5CB6-4B45-8859-D19B56E87773}" type="slidenum">
              <a:rPr lang="en-FI" smtClean="0"/>
              <a:pPr/>
              <a:t>1</a:t>
            </a:fld>
            <a:endParaRPr lang="en-FI"/>
          </a:p>
        </p:txBody>
      </p:sp>
    </p:spTree>
    <p:extLst>
      <p:ext uri="{BB962C8B-B14F-4D97-AF65-F5344CB8AC3E}">
        <p14:creationId xmlns:p14="http://schemas.microsoft.com/office/powerpoint/2010/main" val="4072587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86F4CA4-5528-4EF5-93C3-224E70ECAD0B}"/>
              </a:ext>
            </a:extLst>
          </p:cNvPr>
          <p:cNvSpPr>
            <a:spLocks noGrp="1"/>
          </p:cNvSpPr>
          <p:nvPr>
            <p:ph type="title"/>
          </p:nvPr>
        </p:nvSpPr>
        <p:spPr/>
        <p:txBody>
          <a:bodyPr>
            <a:normAutofit fontScale="90000"/>
          </a:bodyPr>
          <a:lstStyle/>
          <a:p>
            <a:r>
              <a:rPr lang="fi-FI" dirty="0"/>
              <a:t>Yhdyspintamallin periaatteita toimialojen mielenterveyden edistämistyöhön</a:t>
            </a:r>
            <a:endParaRPr lang="en-FI" dirty="0"/>
          </a:p>
        </p:txBody>
      </p:sp>
      <p:sp>
        <p:nvSpPr>
          <p:cNvPr id="2" name="Dian numeron paikkamerkki 1">
            <a:extLst>
              <a:ext uri="{FF2B5EF4-FFF2-40B4-BE49-F238E27FC236}">
                <a16:creationId xmlns:a16="http://schemas.microsoft.com/office/drawing/2014/main" id="{282AA4FA-3DD4-4B1A-B933-0BC93D29FDC7}"/>
              </a:ext>
            </a:extLst>
          </p:cNvPr>
          <p:cNvSpPr>
            <a:spLocks noGrp="1"/>
          </p:cNvSpPr>
          <p:nvPr>
            <p:ph type="sldNum" sz="quarter" idx="10"/>
          </p:nvPr>
        </p:nvSpPr>
        <p:spPr/>
        <p:txBody>
          <a:bodyPr/>
          <a:lstStyle/>
          <a:p>
            <a:fld id="{7D0A3693-5CB6-4B45-8859-D19B56E87773}" type="slidenum">
              <a:rPr lang="en-FI" smtClean="0"/>
              <a:pPr/>
              <a:t>10</a:t>
            </a:fld>
            <a:endParaRPr lang="en-FI"/>
          </a:p>
        </p:txBody>
      </p:sp>
      <p:sp>
        <p:nvSpPr>
          <p:cNvPr id="4" name="Tekstin paikkamerkki 3">
            <a:extLst>
              <a:ext uri="{FF2B5EF4-FFF2-40B4-BE49-F238E27FC236}">
                <a16:creationId xmlns:a16="http://schemas.microsoft.com/office/drawing/2014/main" id="{5AFAAAD0-5058-44F1-96B8-B79932CCF33C}"/>
              </a:ext>
            </a:extLst>
          </p:cNvPr>
          <p:cNvSpPr>
            <a:spLocks noGrp="1"/>
          </p:cNvSpPr>
          <p:nvPr>
            <p:ph type="body" sz="quarter" idx="11"/>
          </p:nvPr>
        </p:nvSpPr>
        <p:spPr/>
        <p:txBody>
          <a:bodyPr>
            <a:normAutofit/>
          </a:bodyPr>
          <a:lstStyle/>
          <a:p>
            <a:pPr marL="514350" indent="-514350">
              <a:buFont typeface="+mj-lt"/>
              <a:buAutoNum type="arabicPeriod"/>
            </a:pPr>
            <a:r>
              <a:rPr lang="fi-FI" sz="3200" dirty="0"/>
              <a:t>Kokonaisvaltainen lähestymistapa</a:t>
            </a:r>
          </a:p>
          <a:p>
            <a:pPr marL="514350" indent="-514350">
              <a:buFont typeface="+mj-lt"/>
              <a:buAutoNum type="arabicPeriod"/>
            </a:pPr>
            <a:r>
              <a:rPr lang="fi-FI" sz="3200" dirty="0"/>
              <a:t>Monialainen yhteistyö</a:t>
            </a:r>
          </a:p>
          <a:p>
            <a:pPr marL="514350" indent="-514350">
              <a:buFont typeface="+mj-lt"/>
              <a:buAutoNum type="arabicPeriod"/>
            </a:pPr>
            <a:r>
              <a:rPr lang="fi-FI" sz="3200" dirty="0"/>
              <a:t>Selkeä koordinaatio ja vastuut</a:t>
            </a:r>
          </a:p>
          <a:p>
            <a:pPr marL="514350" indent="-514350">
              <a:buFont typeface="+mj-lt"/>
              <a:buAutoNum type="arabicPeriod"/>
            </a:pPr>
            <a:r>
              <a:rPr lang="fi-FI" sz="3200" dirty="0"/>
              <a:t>Tiedon jakaminen ja koulutus</a:t>
            </a:r>
          </a:p>
          <a:p>
            <a:pPr marL="514350" indent="-514350">
              <a:buFont typeface="+mj-lt"/>
              <a:buAutoNum type="arabicPeriod"/>
            </a:pPr>
            <a:r>
              <a:rPr lang="fi-FI" sz="3200" dirty="0"/>
              <a:t>Asukaslähtöisyys ja osallisuus</a:t>
            </a:r>
          </a:p>
          <a:p>
            <a:pPr marL="514350" indent="-514350">
              <a:buFont typeface="+mj-lt"/>
              <a:buAutoNum type="arabicPeriod"/>
            </a:pPr>
            <a:r>
              <a:rPr lang="fi-FI" sz="3200" dirty="0"/>
              <a:t>Seuranta ja arviointi</a:t>
            </a:r>
          </a:p>
          <a:p>
            <a:endParaRPr lang="fi-FI" sz="2400" dirty="0"/>
          </a:p>
          <a:p>
            <a:endParaRPr lang="en-FI" dirty="0"/>
          </a:p>
        </p:txBody>
      </p:sp>
      <p:sp>
        <p:nvSpPr>
          <p:cNvPr id="5" name="Kuvaselite: Nuoli vasemmalle 4">
            <a:extLst>
              <a:ext uri="{FF2B5EF4-FFF2-40B4-BE49-F238E27FC236}">
                <a16:creationId xmlns:a16="http://schemas.microsoft.com/office/drawing/2014/main" id="{AC6C533F-21AE-484E-B466-9FB6B4AFAE49}"/>
              </a:ext>
            </a:extLst>
          </p:cNvPr>
          <p:cNvSpPr/>
          <p:nvPr/>
        </p:nvSpPr>
        <p:spPr>
          <a:xfrm>
            <a:off x="8125906" y="1800520"/>
            <a:ext cx="3846136" cy="3959257"/>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t>Tärkeää on avoimuus ja yhteistyö eri toimijoiden välillä, jotta mielen hyvinvoinnin edistäminen olisi mahdollisimman kokonaisvaltaista</a:t>
            </a:r>
            <a:endParaRPr lang="en-FI" sz="2000" dirty="0"/>
          </a:p>
        </p:txBody>
      </p:sp>
    </p:spTree>
    <p:extLst>
      <p:ext uri="{BB962C8B-B14F-4D97-AF65-F5344CB8AC3E}">
        <p14:creationId xmlns:p14="http://schemas.microsoft.com/office/powerpoint/2010/main" val="128100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4DCC4E39-7206-4BEA-8325-0695FFB6228E}"/>
              </a:ext>
            </a:extLst>
          </p:cNvPr>
          <p:cNvSpPr>
            <a:spLocks noGrp="1"/>
          </p:cNvSpPr>
          <p:nvPr>
            <p:ph type="sldNum" sz="quarter" idx="10"/>
          </p:nvPr>
        </p:nvSpPr>
        <p:spPr/>
        <p:txBody>
          <a:bodyPr/>
          <a:lstStyle/>
          <a:p>
            <a:fld id="{7D0A3693-5CB6-4B45-8859-D19B56E87773}" type="slidenum">
              <a:rPr lang="en-FI" smtClean="0"/>
              <a:pPr/>
              <a:t>11</a:t>
            </a:fld>
            <a:endParaRPr lang="en-FI"/>
          </a:p>
        </p:txBody>
      </p:sp>
      <p:sp>
        <p:nvSpPr>
          <p:cNvPr id="4" name="Suorakulmio: Pyöristetyt kulmat 3">
            <a:extLst>
              <a:ext uri="{FF2B5EF4-FFF2-40B4-BE49-F238E27FC236}">
                <a16:creationId xmlns:a16="http://schemas.microsoft.com/office/drawing/2014/main" id="{36DF0D6E-A8CD-4059-AEAD-034C03F6EEF6}"/>
              </a:ext>
            </a:extLst>
          </p:cNvPr>
          <p:cNvSpPr/>
          <p:nvPr/>
        </p:nvSpPr>
        <p:spPr>
          <a:xfrm>
            <a:off x="810706" y="518474"/>
            <a:ext cx="10953946" cy="1693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TAVOITTEET: </a:t>
            </a:r>
          </a:p>
          <a:p>
            <a:pPr marL="1714500" lvl="3" indent="-342900">
              <a:buFont typeface="+mj-lt"/>
              <a:buAutoNum type="arabicPeriod"/>
            </a:pPr>
            <a:r>
              <a:rPr lang="fi-FI" dirty="0"/>
              <a:t>Toimiala tunnistaa roolinsa mielenterveyden edistäjänä eri ikä- ja kohderyhmissä</a:t>
            </a:r>
          </a:p>
          <a:p>
            <a:pPr marL="1714500" lvl="3" indent="-342900">
              <a:buFont typeface="+mj-lt"/>
              <a:buAutoNum type="arabicPeriod"/>
            </a:pPr>
            <a:r>
              <a:rPr lang="fi-FI" dirty="0"/>
              <a:t>Toimiala tunnistaa toimintansa yhteyden mielen hyvinvointia suojaaviin tekijöihin (toimijuus, osallisuus, yhteisöllisyys, pärjäävyys)</a:t>
            </a:r>
          </a:p>
          <a:p>
            <a:pPr marL="1714500" lvl="3" indent="-342900">
              <a:buFont typeface="+mj-lt"/>
              <a:buAutoNum type="arabicPeriod"/>
            </a:pPr>
            <a:r>
              <a:rPr lang="fi-FI" dirty="0"/>
              <a:t>Toimiala muodostaa mielenterveyden edistämisestä kokonaiskuvan ohjaamaan toimintaa ja päätöksenteon tueksi </a:t>
            </a:r>
          </a:p>
        </p:txBody>
      </p:sp>
      <p:sp>
        <p:nvSpPr>
          <p:cNvPr id="5" name="Suorakulmio: Pyöristetyt kulmat 4">
            <a:extLst>
              <a:ext uri="{FF2B5EF4-FFF2-40B4-BE49-F238E27FC236}">
                <a16:creationId xmlns:a16="http://schemas.microsoft.com/office/drawing/2014/main" id="{4F749F03-8D92-42F6-87E0-17A2BB3F6D46}"/>
              </a:ext>
            </a:extLst>
          </p:cNvPr>
          <p:cNvSpPr/>
          <p:nvPr/>
        </p:nvSpPr>
        <p:spPr>
          <a:xfrm>
            <a:off x="810706" y="2293071"/>
            <a:ext cx="10953946" cy="1404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b="1" dirty="0"/>
              <a:t>TOIMINTAMALLI</a:t>
            </a:r>
          </a:p>
          <a:p>
            <a:pPr marL="1714500" lvl="3" indent="-342900">
              <a:buFont typeface="+mj-lt"/>
              <a:buAutoNum type="arabicPeriod"/>
            </a:pPr>
            <a:r>
              <a:rPr lang="fi-FI" dirty="0"/>
              <a:t>Toimiala tekee yhteistyötä, tunnistaa ja löytää tärkeät kumppanit ja yhteistyön muodot</a:t>
            </a:r>
          </a:p>
          <a:p>
            <a:pPr marL="1714500" lvl="3" indent="-342900">
              <a:buFont typeface="+mj-lt"/>
              <a:buAutoNum type="arabicPeriod"/>
            </a:pPr>
            <a:r>
              <a:rPr lang="fi-FI" dirty="0"/>
              <a:t>Toimiala kerää tietoa ja liittää tavoitteet prosesseihin</a:t>
            </a:r>
            <a:endParaRPr lang="en-FI" dirty="0"/>
          </a:p>
        </p:txBody>
      </p:sp>
      <p:sp>
        <p:nvSpPr>
          <p:cNvPr id="6" name="Vuokaaviosymboli: Vaihtoehtoinen käsittely 5">
            <a:extLst>
              <a:ext uri="{FF2B5EF4-FFF2-40B4-BE49-F238E27FC236}">
                <a16:creationId xmlns:a16="http://schemas.microsoft.com/office/drawing/2014/main" id="{AB75A9E0-D875-4DDA-9397-9EC3471005E8}"/>
              </a:ext>
            </a:extLst>
          </p:cNvPr>
          <p:cNvSpPr/>
          <p:nvPr/>
        </p:nvSpPr>
        <p:spPr>
          <a:xfrm>
            <a:off x="928541" y="3837888"/>
            <a:ext cx="3261674" cy="288460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KESKEISET KUMPPANIT</a:t>
            </a:r>
          </a:p>
          <a:p>
            <a:pPr marL="285750" indent="-285750">
              <a:buFont typeface="Arial" panose="020B0604020202020204" pitchFamily="34" charset="0"/>
              <a:buChar char="•"/>
            </a:pPr>
            <a:r>
              <a:rPr lang="fi-FI" dirty="0"/>
              <a:t>Yritykset:</a:t>
            </a:r>
          </a:p>
          <a:p>
            <a:pPr marL="285750" indent="-285750">
              <a:buFont typeface="Arial" panose="020B0604020202020204" pitchFamily="34" charset="0"/>
              <a:buChar char="•"/>
            </a:pPr>
            <a:r>
              <a:rPr lang="fi-FI" dirty="0"/>
              <a:t>Järjestöt:</a:t>
            </a:r>
          </a:p>
          <a:p>
            <a:pPr marL="285750" indent="-285750">
              <a:buFont typeface="Arial" panose="020B0604020202020204" pitchFamily="34" charset="0"/>
              <a:buChar char="•"/>
            </a:pPr>
            <a:r>
              <a:rPr lang="fi-FI" dirty="0"/>
              <a:t>Kunnan sisäiset:</a:t>
            </a:r>
          </a:p>
          <a:p>
            <a:pPr marL="285750" indent="-285750">
              <a:buFont typeface="Arial" panose="020B0604020202020204" pitchFamily="34" charset="0"/>
              <a:buChar char="•"/>
            </a:pPr>
            <a:r>
              <a:rPr lang="fi-FI" dirty="0"/>
              <a:t>Muut kunnat:</a:t>
            </a:r>
          </a:p>
          <a:p>
            <a:pPr marL="285750" indent="-285750">
              <a:buFont typeface="Arial" panose="020B0604020202020204" pitchFamily="34" charset="0"/>
              <a:buChar char="•"/>
            </a:pPr>
            <a:r>
              <a:rPr lang="fi-FI" dirty="0"/>
              <a:t>HYTE:</a:t>
            </a:r>
          </a:p>
          <a:p>
            <a:pPr marL="285750" indent="-285750">
              <a:buFont typeface="Arial" panose="020B0604020202020204" pitchFamily="34" charset="0"/>
              <a:buChar char="•"/>
            </a:pPr>
            <a:r>
              <a:rPr lang="fi-FI" dirty="0"/>
              <a:t>Muut (SRK, Oppilaitokset, </a:t>
            </a:r>
            <a:r>
              <a:rPr lang="fi-FI" dirty="0" err="1"/>
              <a:t>jne</a:t>
            </a:r>
            <a:r>
              <a:rPr lang="fi-FI" dirty="0"/>
              <a:t>):</a:t>
            </a:r>
            <a:endParaRPr lang="en-FI" dirty="0"/>
          </a:p>
        </p:txBody>
      </p:sp>
      <p:sp>
        <p:nvSpPr>
          <p:cNvPr id="7" name="Vuokaaviosymboli: Vaihtoehtoinen käsittely 6">
            <a:extLst>
              <a:ext uri="{FF2B5EF4-FFF2-40B4-BE49-F238E27FC236}">
                <a16:creationId xmlns:a16="http://schemas.microsoft.com/office/drawing/2014/main" id="{B22A00B4-8DDB-49F4-9793-70AEB7ED3712}"/>
              </a:ext>
            </a:extLst>
          </p:cNvPr>
          <p:cNvSpPr/>
          <p:nvPr/>
        </p:nvSpPr>
        <p:spPr>
          <a:xfrm>
            <a:off x="4694549" y="3837888"/>
            <a:ext cx="3186260" cy="288460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KESKEISET OSALLISUUDEN KANAVAT</a:t>
            </a:r>
          </a:p>
          <a:p>
            <a:pPr algn="ctr"/>
            <a:endParaRPr lang="fi-FI" b="1" dirty="0"/>
          </a:p>
          <a:p>
            <a:pPr marL="285750" indent="-285750">
              <a:buFont typeface="Arial" panose="020B0604020202020204" pitchFamily="34" charset="0"/>
              <a:buChar char="•"/>
            </a:pPr>
            <a:r>
              <a:rPr lang="fi-FI" dirty="0"/>
              <a:t>Päätösten ennakkoarviointi</a:t>
            </a:r>
          </a:p>
          <a:p>
            <a:pPr marL="285750" indent="-285750">
              <a:buFont typeface="Arial" panose="020B0604020202020204" pitchFamily="34" charset="0"/>
              <a:buChar char="•"/>
            </a:pPr>
            <a:r>
              <a:rPr lang="fi-FI" dirty="0"/>
              <a:t>Palautekanavat, kuulemistilaisuudet, kyselyt </a:t>
            </a:r>
            <a:r>
              <a:rPr lang="fi-FI" dirty="0" err="1"/>
              <a:t>jne</a:t>
            </a:r>
            <a:r>
              <a:rPr lang="fi-FI" dirty="0"/>
              <a:t>:</a:t>
            </a:r>
          </a:p>
          <a:p>
            <a:pPr marL="285750" indent="-285750">
              <a:buFont typeface="Arial" panose="020B0604020202020204" pitchFamily="34" charset="0"/>
              <a:buChar char="•"/>
            </a:pPr>
            <a:endParaRPr lang="en-FI" dirty="0"/>
          </a:p>
        </p:txBody>
      </p:sp>
      <p:sp>
        <p:nvSpPr>
          <p:cNvPr id="8" name="Vuokaaviosymboli: Vaihtoehtoinen käsittely 7">
            <a:extLst>
              <a:ext uri="{FF2B5EF4-FFF2-40B4-BE49-F238E27FC236}">
                <a16:creationId xmlns:a16="http://schemas.microsoft.com/office/drawing/2014/main" id="{904B187B-25F1-4DA6-B1DA-EC9C72076DE1}"/>
              </a:ext>
            </a:extLst>
          </p:cNvPr>
          <p:cNvSpPr/>
          <p:nvPr/>
        </p:nvSpPr>
        <p:spPr>
          <a:xfrm>
            <a:off x="8222959" y="3837888"/>
            <a:ext cx="3289954" cy="288460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TUNNISTETUT KEHITTÄMISKOHTEET:</a:t>
            </a:r>
          </a:p>
          <a:p>
            <a:pPr algn="ctr"/>
            <a:endParaRPr lang="fi-FI" b="1" dirty="0"/>
          </a:p>
          <a:p>
            <a:endParaRPr lang="fi-FI" b="1" dirty="0"/>
          </a:p>
          <a:p>
            <a:endParaRPr lang="fi-FI" b="1" dirty="0"/>
          </a:p>
          <a:p>
            <a:endParaRPr lang="fi-FI" b="1" dirty="0"/>
          </a:p>
          <a:p>
            <a:pPr marL="342900" indent="-342900">
              <a:buFont typeface="+mj-lt"/>
              <a:buAutoNum type="arabicPeriod"/>
            </a:pPr>
            <a:r>
              <a:rPr lang="fi-FI" b="1" dirty="0"/>
              <a:t>Ulkoinen tavoite 1,2…:</a:t>
            </a:r>
          </a:p>
          <a:p>
            <a:pPr marL="342900" indent="-342900">
              <a:buFont typeface="+mj-lt"/>
              <a:buAutoNum type="arabicPeriod"/>
            </a:pPr>
            <a:r>
              <a:rPr lang="fi-FI" b="1" dirty="0"/>
              <a:t>Sisäinen tavoite 1,2…:</a:t>
            </a:r>
            <a:endParaRPr lang="en-FI" b="1" dirty="0"/>
          </a:p>
        </p:txBody>
      </p:sp>
      <p:pic>
        <p:nvPicPr>
          <p:cNvPr id="10" name="Kuva 9" descr="Hehkulamppu ja hammaspyörä">
            <a:extLst>
              <a:ext uri="{FF2B5EF4-FFF2-40B4-BE49-F238E27FC236}">
                <a16:creationId xmlns:a16="http://schemas.microsoft.com/office/drawing/2014/main" id="{2FAFCD5C-6634-4559-8721-4413C156A0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0962" y="973092"/>
            <a:ext cx="914400" cy="914400"/>
          </a:xfrm>
          <a:prstGeom prst="rect">
            <a:avLst/>
          </a:prstGeom>
        </p:spPr>
      </p:pic>
      <p:pic>
        <p:nvPicPr>
          <p:cNvPr id="12" name="Kuva 11" descr="Opettaja">
            <a:extLst>
              <a:ext uri="{FF2B5EF4-FFF2-40B4-BE49-F238E27FC236}">
                <a16:creationId xmlns:a16="http://schemas.microsoft.com/office/drawing/2014/main" id="{EC8E6100-761B-4C59-B5AB-D14DA1DD645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28541" y="2521670"/>
            <a:ext cx="914400" cy="914400"/>
          </a:xfrm>
          <a:prstGeom prst="rect">
            <a:avLst/>
          </a:prstGeom>
        </p:spPr>
      </p:pic>
      <p:sp>
        <p:nvSpPr>
          <p:cNvPr id="13" name="Tekstiruutu 12">
            <a:extLst>
              <a:ext uri="{FF2B5EF4-FFF2-40B4-BE49-F238E27FC236}">
                <a16:creationId xmlns:a16="http://schemas.microsoft.com/office/drawing/2014/main" id="{CA9FF320-8B7D-46D2-B27E-902980C2D564}"/>
              </a:ext>
            </a:extLst>
          </p:cNvPr>
          <p:cNvSpPr txBox="1"/>
          <p:nvPr/>
        </p:nvSpPr>
        <p:spPr>
          <a:xfrm>
            <a:off x="1725106" y="132276"/>
            <a:ext cx="8993171" cy="400110"/>
          </a:xfrm>
          <a:prstGeom prst="rect">
            <a:avLst/>
          </a:prstGeom>
          <a:noFill/>
        </p:spPr>
        <p:txBody>
          <a:bodyPr wrap="square" rtlCol="0">
            <a:spAutoFit/>
          </a:bodyPr>
          <a:lstStyle/>
          <a:p>
            <a:pPr algn="ctr"/>
            <a:r>
              <a:rPr lang="fi-FI" sz="2000" b="1" dirty="0"/>
              <a:t>YHDYSPINTAMALLINNUS TOIMIALOILLE</a:t>
            </a:r>
            <a:endParaRPr lang="en-FI" sz="2000" b="1" dirty="0"/>
          </a:p>
        </p:txBody>
      </p:sp>
    </p:spTree>
    <p:extLst>
      <p:ext uri="{BB962C8B-B14F-4D97-AF65-F5344CB8AC3E}">
        <p14:creationId xmlns:p14="http://schemas.microsoft.com/office/powerpoint/2010/main" val="301098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AC85C623-F010-4CDA-91D9-950BE6329C0A}"/>
              </a:ext>
            </a:extLst>
          </p:cNvPr>
          <p:cNvSpPr>
            <a:spLocks noGrp="1"/>
          </p:cNvSpPr>
          <p:nvPr>
            <p:ph type="sldNum" sz="quarter" idx="10"/>
          </p:nvPr>
        </p:nvSpPr>
        <p:spPr/>
        <p:txBody>
          <a:bodyPr/>
          <a:lstStyle/>
          <a:p>
            <a:fld id="{7D0A3693-5CB6-4B45-8859-D19B56E87773}" type="slidenum">
              <a:rPr lang="en-FI" smtClean="0"/>
              <a:pPr/>
              <a:t>12</a:t>
            </a:fld>
            <a:endParaRPr lang="en-FI"/>
          </a:p>
        </p:txBody>
      </p:sp>
      <p:sp>
        <p:nvSpPr>
          <p:cNvPr id="2" name="Otsikko 1">
            <a:extLst>
              <a:ext uri="{FF2B5EF4-FFF2-40B4-BE49-F238E27FC236}">
                <a16:creationId xmlns:a16="http://schemas.microsoft.com/office/drawing/2014/main" id="{72C123FE-6FE2-4014-933D-F41DD554193A}"/>
              </a:ext>
            </a:extLst>
          </p:cNvPr>
          <p:cNvSpPr>
            <a:spLocks noGrp="1"/>
          </p:cNvSpPr>
          <p:nvPr>
            <p:ph type="title"/>
          </p:nvPr>
        </p:nvSpPr>
        <p:spPr>
          <a:xfrm>
            <a:off x="792436" y="408108"/>
            <a:ext cx="9756158" cy="999217"/>
          </a:xfrm>
        </p:spPr>
        <p:txBody>
          <a:bodyPr>
            <a:normAutofit fontScale="90000"/>
          </a:bodyPr>
          <a:lstStyle/>
          <a:p>
            <a:r>
              <a:rPr lang="fi-FI" dirty="0"/>
              <a:t>Toimialan ydinkysymykset mielimyötäiseen kuntaan</a:t>
            </a:r>
            <a:endParaRPr lang="en-FI" dirty="0"/>
          </a:p>
        </p:txBody>
      </p:sp>
      <p:sp>
        <p:nvSpPr>
          <p:cNvPr id="4" name="Tekstin paikkamerkki 3">
            <a:extLst>
              <a:ext uri="{FF2B5EF4-FFF2-40B4-BE49-F238E27FC236}">
                <a16:creationId xmlns:a16="http://schemas.microsoft.com/office/drawing/2014/main" id="{ACA7AD07-21BF-4324-ABFF-FEA30614AE79}"/>
              </a:ext>
            </a:extLst>
          </p:cNvPr>
          <p:cNvSpPr>
            <a:spLocks noGrp="1"/>
          </p:cNvSpPr>
          <p:nvPr>
            <p:ph type="body" sz="quarter" idx="11"/>
          </p:nvPr>
        </p:nvSpPr>
        <p:spPr>
          <a:xfrm>
            <a:off x="1023772" y="1721283"/>
            <a:ext cx="4850287" cy="4521219"/>
          </a:xfrm>
        </p:spPr>
        <p:style>
          <a:lnRef idx="3">
            <a:schemeClr val="lt1"/>
          </a:lnRef>
          <a:fillRef idx="1">
            <a:schemeClr val="accent1"/>
          </a:fillRef>
          <a:effectRef idx="1">
            <a:schemeClr val="accent1"/>
          </a:effectRef>
          <a:fontRef idx="minor">
            <a:schemeClr val="lt1"/>
          </a:fontRef>
        </p:style>
        <p:txBody>
          <a:bodyPr>
            <a:normAutofit/>
          </a:bodyPr>
          <a:lstStyle/>
          <a:p>
            <a:pPr marL="0" indent="0">
              <a:lnSpc>
                <a:spcPct val="150000"/>
              </a:lnSpc>
              <a:buNone/>
            </a:pPr>
            <a:r>
              <a:rPr lang="fi-FI" sz="2800" b="1" dirty="0">
                <a:solidFill>
                  <a:schemeClr val="tx1"/>
                </a:solidFill>
              </a:rPr>
              <a:t>Edistääkö vai heikentääkö RATKAISU X </a:t>
            </a:r>
            <a:r>
              <a:rPr lang="fi-FI" sz="2800" b="1" dirty="0"/>
              <a:t>yhteisön, ikä-, kohde-, kävijäryhmän tai käyttäjän mahdollisuuksia mielen hyvinvointia ylläpitävään elämään?</a:t>
            </a:r>
            <a:endParaRPr lang="en-FI" sz="2800" b="1" dirty="0"/>
          </a:p>
        </p:txBody>
      </p:sp>
      <p:sp>
        <p:nvSpPr>
          <p:cNvPr id="6" name="Tekstin paikkamerkki 5">
            <a:extLst>
              <a:ext uri="{FF2B5EF4-FFF2-40B4-BE49-F238E27FC236}">
                <a16:creationId xmlns:a16="http://schemas.microsoft.com/office/drawing/2014/main" id="{E8A8E0AF-D7BA-434C-AE9D-DA2B495C4407}"/>
              </a:ext>
            </a:extLst>
          </p:cNvPr>
          <p:cNvSpPr>
            <a:spLocks noGrp="1"/>
          </p:cNvSpPr>
          <p:nvPr>
            <p:ph type="body" sz="quarter" idx="12"/>
          </p:nvPr>
        </p:nvSpPr>
        <p:spPr/>
        <p:txBody>
          <a:bodyPr>
            <a:normAutofit lnSpcReduction="10000"/>
          </a:bodyPr>
          <a:lstStyle/>
          <a:p>
            <a:pPr marL="0" indent="0" algn="ctr">
              <a:buNone/>
            </a:pPr>
            <a:r>
              <a:rPr lang="fi-FI" sz="2800" b="1" dirty="0">
                <a:latin typeface="+mn-lt"/>
              </a:rPr>
              <a:t>0, + vai -?</a:t>
            </a:r>
          </a:p>
          <a:p>
            <a:pPr marL="457200" indent="-457200">
              <a:buFont typeface="+mj-lt"/>
              <a:buAutoNum type="arabicPeriod"/>
            </a:pPr>
            <a:r>
              <a:rPr lang="fi-FI" dirty="0"/>
              <a:t>Mahdollisuudet valita itselleen mieluisaa tekemistä? (toimijuus)</a:t>
            </a:r>
          </a:p>
          <a:p>
            <a:pPr marL="457200" indent="-457200">
              <a:buFont typeface="+mj-lt"/>
              <a:buAutoNum type="arabicPeriod"/>
            </a:pPr>
            <a:r>
              <a:rPr lang="fi-FI" dirty="0"/>
              <a:t>Mahdollisuudet osallistua sosiaaliseen elämään, yhteisöön ja vaikuttaa? (osallisuus, yhteenkuuluvuus)</a:t>
            </a:r>
          </a:p>
          <a:p>
            <a:pPr marL="457200" indent="-457200">
              <a:buFont typeface="+mj-lt"/>
              <a:buAutoNum type="arabicPeriod"/>
            </a:pPr>
            <a:r>
              <a:rPr lang="fi-FI" dirty="0"/>
              <a:t>Mahdollisuudet käyttää ja kehittää taitojaan ja kapasiteettiaan? (pärjäävyys)</a:t>
            </a:r>
            <a:endParaRPr lang="en-FI" dirty="0"/>
          </a:p>
        </p:txBody>
      </p:sp>
    </p:spTree>
    <p:extLst>
      <p:ext uri="{BB962C8B-B14F-4D97-AF65-F5344CB8AC3E}">
        <p14:creationId xmlns:p14="http://schemas.microsoft.com/office/powerpoint/2010/main" val="280354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BB4961-83E2-4822-A00A-5BFEA094C131}"/>
              </a:ext>
            </a:extLst>
          </p:cNvPr>
          <p:cNvSpPr>
            <a:spLocks noGrp="1"/>
          </p:cNvSpPr>
          <p:nvPr>
            <p:ph type="title"/>
          </p:nvPr>
        </p:nvSpPr>
        <p:spPr/>
        <p:txBody>
          <a:bodyPr>
            <a:normAutofit fontScale="90000"/>
          </a:bodyPr>
          <a:lstStyle/>
          <a:p>
            <a:r>
              <a:rPr lang="fi-FI" dirty="0"/>
              <a:t>Toimialakohtaiset kysymykset mielenterveyden edistämiseksi:</a:t>
            </a:r>
            <a:endParaRPr lang="en-FI" dirty="0"/>
          </a:p>
        </p:txBody>
      </p:sp>
      <p:sp>
        <p:nvSpPr>
          <p:cNvPr id="3" name="Dian numeron paikkamerkki 2">
            <a:extLst>
              <a:ext uri="{FF2B5EF4-FFF2-40B4-BE49-F238E27FC236}">
                <a16:creationId xmlns:a16="http://schemas.microsoft.com/office/drawing/2014/main" id="{9E080BDC-B6A9-4753-800A-98D8E10DE0DE}"/>
              </a:ext>
            </a:extLst>
          </p:cNvPr>
          <p:cNvSpPr>
            <a:spLocks noGrp="1"/>
          </p:cNvSpPr>
          <p:nvPr>
            <p:ph type="sldNum" sz="quarter" idx="10"/>
          </p:nvPr>
        </p:nvSpPr>
        <p:spPr/>
        <p:txBody>
          <a:bodyPr/>
          <a:lstStyle/>
          <a:p>
            <a:fld id="{7D0A3693-5CB6-4B45-8859-D19B56E87773}" type="slidenum">
              <a:rPr lang="en-FI" smtClean="0"/>
              <a:pPr/>
              <a:t>13</a:t>
            </a:fld>
            <a:endParaRPr lang="en-FI"/>
          </a:p>
        </p:txBody>
      </p:sp>
      <p:sp>
        <p:nvSpPr>
          <p:cNvPr id="4" name="Tekstin paikkamerkki 3">
            <a:extLst>
              <a:ext uri="{FF2B5EF4-FFF2-40B4-BE49-F238E27FC236}">
                <a16:creationId xmlns:a16="http://schemas.microsoft.com/office/drawing/2014/main" id="{CB6A0768-CE40-47BD-AB42-02BD14C887C7}"/>
              </a:ext>
            </a:extLst>
          </p:cNvPr>
          <p:cNvSpPr>
            <a:spLocks noGrp="1"/>
          </p:cNvSpPr>
          <p:nvPr>
            <p:ph type="body" sz="quarter" idx="11"/>
          </p:nvPr>
        </p:nvSpPr>
        <p:spPr/>
        <p:txBody>
          <a:bodyPr>
            <a:normAutofit fontScale="77500" lnSpcReduction="20000"/>
          </a:bodyPr>
          <a:lstStyle/>
          <a:p>
            <a:pPr marL="457200" indent="-457200">
              <a:buFont typeface="+mj-lt"/>
              <a:buAutoNum type="arabicPeriod"/>
            </a:pPr>
            <a:r>
              <a:rPr lang="fi-FI" dirty="0"/>
              <a:t>Mikä on tämän toimialan rooli mielenterveyden edistämisessä?</a:t>
            </a:r>
          </a:p>
          <a:p>
            <a:pPr marL="457200" indent="-457200">
              <a:buFont typeface="+mj-lt"/>
              <a:buAutoNum type="arabicPeriod"/>
            </a:pPr>
            <a:r>
              <a:rPr lang="fi-FI" dirty="0"/>
              <a:t>Miten toimialalla suhtaudutaan ihmisiin, joilla on mielenterveyden haasteita?</a:t>
            </a:r>
          </a:p>
          <a:p>
            <a:pPr marL="457200" indent="-457200">
              <a:buFont typeface="+mj-lt"/>
              <a:buAutoNum type="arabicPeriod"/>
            </a:pPr>
            <a:r>
              <a:rPr lang="fi-FI" dirty="0"/>
              <a:t>Ovatko toimialan palvelut sellaisia, että ne kattavat kaikki? Ketä emme tavoita ja miksi?</a:t>
            </a:r>
          </a:p>
          <a:p>
            <a:pPr marL="457200" indent="-457200">
              <a:buFont typeface="+mj-lt"/>
              <a:buAutoNum type="arabicPeriod"/>
            </a:pPr>
            <a:r>
              <a:rPr lang="fi-FI" dirty="0"/>
              <a:t>Miten mielen hyvinvoinnin suojatekijät (toimijuus, osallisuus, pärjäävyys) toteutuvat toimialan eri toiminnoissa?</a:t>
            </a:r>
          </a:p>
          <a:p>
            <a:pPr marL="457200" indent="-457200">
              <a:buFont typeface="+mj-lt"/>
              <a:buAutoNum type="arabicPeriod"/>
            </a:pPr>
            <a:r>
              <a:rPr lang="fi-FI" dirty="0"/>
              <a:t>Kuinka toimiala voi omilla suoritteillaan parantaa mielen hyvinvointia edistäviä toiminnan mahdollisuuksia?</a:t>
            </a:r>
          </a:p>
          <a:p>
            <a:pPr marL="457200" indent="-457200">
              <a:buFont typeface="+mj-lt"/>
              <a:buAutoNum type="arabicPeriod"/>
            </a:pPr>
            <a:r>
              <a:rPr lang="fi-FI" dirty="0"/>
              <a:t>Millaisilla toimilla voidaan tehdä lisää mielenterveyttä edistäviä päätöksiä/ratkaisuja?</a:t>
            </a:r>
          </a:p>
          <a:p>
            <a:pPr marL="457200" indent="-457200">
              <a:buFont typeface="+mj-lt"/>
              <a:buAutoNum type="arabicPeriod"/>
            </a:pPr>
            <a:r>
              <a:rPr lang="fi-FI" dirty="0"/>
              <a:t>Miten toimiala voi lisätä tietoisuutta ja osaamista mielenterveydestä, ja toisaalta poistaa mielenterveyteen liitettyä stigmaa?</a:t>
            </a:r>
          </a:p>
          <a:p>
            <a:pPr marL="457200" indent="-457200">
              <a:buFont typeface="+mj-lt"/>
              <a:buAutoNum type="arabicPeriod"/>
            </a:pPr>
            <a:r>
              <a:rPr lang="fi-FI" dirty="0"/>
              <a:t>Miten luonnistuu meiltä sidosryhmäyhteistyö,  puheeksi ottaminen ja tuen tarjoaminen?</a:t>
            </a:r>
          </a:p>
          <a:p>
            <a:pPr marL="457200" indent="-457200">
              <a:buFont typeface="+mj-lt"/>
              <a:buAutoNum type="arabicPeriod"/>
            </a:pPr>
            <a:r>
              <a:rPr lang="fi-FI" dirty="0"/>
              <a:t>Kuinka vähentää mielenterveyteen liittyvää stigmaa ja syrjintää?</a:t>
            </a:r>
            <a:endParaRPr lang="en-FI" dirty="0"/>
          </a:p>
          <a:p>
            <a:pPr marL="457200" indent="-457200">
              <a:buFont typeface="+mj-lt"/>
              <a:buAutoNum type="arabicPeriod"/>
            </a:pPr>
            <a:endParaRPr lang="fi-FI" dirty="0"/>
          </a:p>
        </p:txBody>
      </p:sp>
    </p:spTree>
    <p:extLst>
      <p:ext uri="{BB962C8B-B14F-4D97-AF65-F5344CB8AC3E}">
        <p14:creationId xmlns:p14="http://schemas.microsoft.com/office/powerpoint/2010/main" val="337674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32A318-F749-4B69-B2A0-9A7BC66B3F40}"/>
              </a:ext>
            </a:extLst>
          </p:cNvPr>
          <p:cNvSpPr>
            <a:spLocks noGrp="1"/>
          </p:cNvSpPr>
          <p:nvPr>
            <p:ph type="title"/>
          </p:nvPr>
        </p:nvSpPr>
        <p:spPr>
          <a:xfrm>
            <a:off x="754728" y="332693"/>
            <a:ext cx="11113618" cy="999217"/>
          </a:xfrm>
        </p:spPr>
        <p:txBody>
          <a:bodyPr>
            <a:normAutofit fontScale="90000"/>
          </a:bodyPr>
          <a:lstStyle/>
          <a:p>
            <a:r>
              <a:rPr lang="fi-FI" dirty="0"/>
              <a:t>Tavoitteita mielenterveyden edistämiselle ja ehkäisevällä päihdetyölle Hyvän mielen kunta tarkistuslistasta</a:t>
            </a:r>
            <a:endParaRPr lang="en-FI" dirty="0"/>
          </a:p>
        </p:txBody>
      </p:sp>
      <p:sp>
        <p:nvSpPr>
          <p:cNvPr id="3" name="Dian numeron paikkamerkki 2">
            <a:extLst>
              <a:ext uri="{FF2B5EF4-FFF2-40B4-BE49-F238E27FC236}">
                <a16:creationId xmlns:a16="http://schemas.microsoft.com/office/drawing/2014/main" id="{431E4E8D-0719-401B-896E-FC5671A1B322}"/>
              </a:ext>
            </a:extLst>
          </p:cNvPr>
          <p:cNvSpPr>
            <a:spLocks noGrp="1"/>
          </p:cNvSpPr>
          <p:nvPr>
            <p:ph type="sldNum" sz="quarter" idx="10"/>
          </p:nvPr>
        </p:nvSpPr>
        <p:spPr/>
        <p:txBody>
          <a:bodyPr/>
          <a:lstStyle/>
          <a:p>
            <a:fld id="{7D0A3693-5CB6-4B45-8859-D19B56E87773}" type="slidenum">
              <a:rPr lang="en-FI" smtClean="0"/>
              <a:pPr/>
              <a:t>14</a:t>
            </a:fld>
            <a:endParaRPr lang="en-FI"/>
          </a:p>
        </p:txBody>
      </p:sp>
      <p:sp>
        <p:nvSpPr>
          <p:cNvPr id="4" name="Tekstin paikkamerkki 3">
            <a:extLst>
              <a:ext uri="{FF2B5EF4-FFF2-40B4-BE49-F238E27FC236}">
                <a16:creationId xmlns:a16="http://schemas.microsoft.com/office/drawing/2014/main" id="{9DAAE8DD-2AB0-4630-A121-8E48E4F0F738}"/>
              </a:ext>
            </a:extLst>
          </p:cNvPr>
          <p:cNvSpPr>
            <a:spLocks noGrp="1"/>
          </p:cNvSpPr>
          <p:nvPr>
            <p:ph type="body" sz="quarter" idx="11"/>
          </p:nvPr>
        </p:nvSpPr>
        <p:spPr/>
        <p:txBody>
          <a:bodyPr>
            <a:normAutofit fontScale="77500" lnSpcReduction="20000"/>
          </a:bodyPr>
          <a:lstStyle/>
          <a:p>
            <a:pPr marL="457200" indent="-457200">
              <a:buFont typeface="+mj-lt"/>
              <a:buAutoNum type="arabicPeriod"/>
            </a:pPr>
            <a:r>
              <a:rPr lang="fi-FI" dirty="0"/>
              <a:t>Tunnistamme haavoittuvat ryhmät ja eri elämäntilanteet.</a:t>
            </a:r>
          </a:p>
          <a:p>
            <a:pPr marL="457200" indent="-457200">
              <a:buFont typeface="+mj-lt"/>
              <a:buAutoNum type="arabicPeriod"/>
            </a:pPr>
            <a:r>
              <a:rPr lang="fi-FI" dirty="0"/>
              <a:t> Millä on oma toimialakohtainen suunnitelma.</a:t>
            </a:r>
          </a:p>
          <a:p>
            <a:pPr lvl="1"/>
            <a:r>
              <a:rPr lang="fi-FI" dirty="0"/>
              <a:t>Suunnitelmaan sisältyy mielenterveyden edistämisen ja ehkäisevän päihdetyön tavoitteita ja niiden toteutumista seuraavia mittareita</a:t>
            </a:r>
          </a:p>
          <a:p>
            <a:pPr lvl="1"/>
            <a:r>
              <a:rPr lang="fi-FI" dirty="0"/>
              <a:t>Toimialalla edistetään strategiaan kirjattuja tavoitteita konkreettisilla toimenpiteillä</a:t>
            </a:r>
          </a:p>
          <a:p>
            <a:pPr marL="457200" indent="-457200">
              <a:buFont typeface="+mj-lt"/>
              <a:buAutoNum type="arabicPeriod"/>
            </a:pPr>
            <a:r>
              <a:rPr lang="fi-FI" dirty="0"/>
              <a:t>Tunnemme muiden toimialojen tekemää mielenterveyden edistämisen ja ehkäisevää päihdetyötä.</a:t>
            </a:r>
          </a:p>
          <a:p>
            <a:pPr marL="457200" indent="-457200">
              <a:buFont typeface="+mj-lt"/>
              <a:buAutoNum type="arabicPeriod"/>
            </a:pPr>
            <a:r>
              <a:rPr lang="fi-FI" dirty="0"/>
              <a:t>Toimialojen väliselle yhteistyölle on määritelty rakenteet ja vastuut.</a:t>
            </a:r>
          </a:p>
          <a:p>
            <a:pPr marL="457200" indent="-457200">
              <a:buFont typeface="+mj-lt"/>
              <a:buAutoNum type="arabicPeriod"/>
            </a:pPr>
            <a:r>
              <a:rPr lang="fi-FI" dirty="0"/>
              <a:t>Kunnalla/toimialalla on monialaisia työ- ja kehittämisryhmiä ja uusia kumppaneita kartoitetaan.</a:t>
            </a:r>
          </a:p>
          <a:p>
            <a:pPr marL="457200" indent="-457200">
              <a:buFont typeface="+mj-lt"/>
              <a:buAutoNum type="arabicPeriod"/>
            </a:pPr>
            <a:r>
              <a:rPr lang="fi-FI" dirty="0"/>
              <a:t>Kunta/toimiala tukee mielenterveyttä edistävien ja ehkäisevää päihdetyötä toteuttavien järjestöjen ja muiden toimijoiden työtä.</a:t>
            </a:r>
          </a:p>
          <a:p>
            <a:pPr marL="457200" indent="-457200">
              <a:buFont typeface="+mj-lt"/>
              <a:buAutoNum type="arabicPeriod"/>
            </a:pPr>
            <a:r>
              <a:rPr lang="fi-FI" sz="2500" dirty="0"/>
              <a:t>Kunta/toimiala tarjoaa tiloja ja kohtaamispaikkoja kuntalaisten mielenterveyttä ja hyvinvointia edistäville ja ehkäisevää päihdetyötä tukeville toiminnoille.</a:t>
            </a:r>
          </a:p>
          <a:p>
            <a:pPr marL="457200" indent="-457200">
              <a:buFont typeface="+mj-lt"/>
              <a:buAutoNum type="arabicPeriod"/>
            </a:pPr>
            <a:endParaRPr lang="fi-FI" dirty="0"/>
          </a:p>
          <a:p>
            <a:pPr marL="457200" indent="-457200">
              <a:buFont typeface="+mj-lt"/>
              <a:buAutoNum type="arabicPeriod"/>
            </a:pPr>
            <a:endParaRPr lang="fi-FI" dirty="0"/>
          </a:p>
          <a:p>
            <a:pPr marL="457200" indent="-457200">
              <a:buFont typeface="+mj-lt"/>
              <a:buAutoNum type="arabicPeriod"/>
            </a:pPr>
            <a:endParaRPr lang="fi-FI" b="1" dirty="0"/>
          </a:p>
          <a:p>
            <a:pPr marL="457200" indent="-457200">
              <a:buFont typeface="+mj-lt"/>
              <a:buAutoNum type="arabicPeriod"/>
            </a:pPr>
            <a:endParaRPr lang="fi-FI" b="1" dirty="0"/>
          </a:p>
          <a:p>
            <a:pPr marL="457200" indent="-457200">
              <a:buFont typeface="+mj-lt"/>
              <a:buAutoNum type="arabicPeriod"/>
            </a:pPr>
            <a:endParaRPr lang="fi-FI" b="1" dirty="0"/>
          </a:p>
          <a:p>
            <a:pPr marL="457200" indent="-457200">
              <a:buFont typeface="+mj-lt"/>
              <a:buAutoNum type="arabicPeriod"/>
            </a:pPr>
            <a:endParaRPr lang="fi-FI" b="1" dirty="0"/>
          </a:p>
          <a:p>
            <a:pPr marL="457200" indent="-457200">
              <a:buFont typeface="+mj-lt"/>
              <a:buAutoNum type="arabicPeriod"/>
            </a:pPr>
            <a:endParaRPr lang="en-FI" dirty="0"/>
          </a:p>
        </p:txBody>
      </p:sp>
    </p:spTree>
    <p:extLst>
      <p:ext uri="{BB962C8B-B14F-4D97-AF65-F5344CB8AC3E}">
        <p14:creationId xmlns:p14="http://schemas.microsoft.com/office/powerpoint/2010/main" val="93701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32A318-F749-4B69-B2A0-9A7BC66B3F40}"/>
              </a:ext>
            </a:extLst>
          </p:cNvPr>
          <p:cNvSpPr>
            <a:spLocks noGrp="1"/>
          </p:cNvSpPr>
          <p:nvPr>
            <p:ph type="title"/>
          </p:nvPr>
        </p:nvSpPr>
        <p:spPr>
          <a:xfrm>
            <a:off x="754728" y="332693"/>
            <a:ext cx="11113618" cy="999217"/>
          </a:xfrm>
        </p:spPr>
        <p:txBody>
          <a:bodyPr>
            <a:normAutofit fontScale="90000"/>
          </a:bodyPr>
          <a:lstStyle/>
          <a:p>
            <a:r>
              <a:rPr lang="fi-FI" dirty="0"/>
              <a:t>Tavoitteita mielenterveyden edistämiselle ja ehkäisevällä päihdetyölle Hyvän mielen kunta tarkistuslistasta</a:t>
            </a:r>
            <a:endParaRPr lang="en-FI" dirty="0"/>
          </a:p>
        </p:txBody>
      </p:sp>
      <p:sp>
        <p:nvSpPr>
          <p:cNvPr id="3" name="Dian numeron paikkamerkki 2">
            <a:extLst>
              <a:ext uri="{FF2B5EF4-FFF2-40B4-BE49-F238E27FC236}">
                <a16:creationId xmlns:a16="http://schemas.microsoft.com/office/drawing/2014/main" id="{431E4E8D-0719-401B-896E-FC5671A1B322}"/>
              </a:ext>
            </a:extLst>
          </p:cNvPr>
          <p:cNvSpPr>
            <a:spLocks noGrp="1"/>
          </p:cNvSpPr>
          <p:nvPr>
            <p:ph type="sldNum" sz="quarter" idx="10"/>
          </p:nvPr>
        </p:nvSpPr>
        <p:spPr/>
        <p:txBody>
          <a:bodyPr/>
          <a:lstStyle/>
          <a:p>
            <a:fld id="{7D0A3693-5CB6-4B45-8859-D19B56E87773}" type="slidenum">
              <a:rPr lang="en-FI" smtClean="0"/>
              <a:pPr/>
              <a:t>15</a:t>
            </a:fld>
            <a:endParaRPr lang="en-FI"/>
          </a:p>
        </p:txBody>
      </p:sp>
      <p:sp>
        <p:nvSpPr>
          <p:cNvPr id="4" name="Tekstin paikkamerkki 3">
            <a:extLst>
              <a:ext uri="{FF2B5EF4-FFF2-40B4-BE49-F238E27FC236}">
                <a16:creationId xmlns:a16="http://schemas.microsoft.com/office/drawing/2014/main" id="{9DAAE8DD-2AB0-4630-A121-8E48E4F0F738}"/>
              </a:ext>
            </a:extLst>
          </p:cNvPr>
          <p:cNvSpPr>
            <a:spLocks noGrp="1"/>
          </p:cNvSpPr>
          <p:nvPr>
            <p:ph type="body" sz="quarter" idx="11"/>
          </p:nvPr>
        </p:nvSpPr>
        <p:spPr/>
        <p:txBody>
          <a:bodyPr>
            <a:normAutofit fontScale="92500" lnSpcReduction="20000"/>
          </a:bodyPr>
          <a:lstStyle/>
          <a:p>
            <a:pPr marL="457200" indent="-457200">
              <a:buFont typeface="+mj-lt"/>
              <a:buAutoNum type="arabicPeriod" startAt="8"/>
            </a:pPr>
            <a:r>
              <a:rPr lang="fi-FI" dirty="0"/>
              <a:t>Meillä on selkeät rakenteet varhaiselle tuelle ja puheeksi ottamiselle, ja sen toteutumista seurataan kehittäen.</a:t>
            </a:r>
          </a:p>
          <a:p>
            <a:pPr marL="457200" indent="-457200">
              <a:buFont typeface="+mj-lt"/>
              <a:buAutoNum type="arabicPeriod" startAt="8"/>
            </a:pPr>
            <a:r>
              <a:rPr lang="fi-FI" dirty="0"/>
              <a:t>Keräämme tietoa asukkaiden mielenterveydestä ja riskitekijöistä ja seuraamme toimiemme vaikutusta hyvinvointiin. </a:t>
            </a:r>
          </a:p>
          <a:p>
            <a:pPr marL="457200" indent="-457200">
              <a:buFont typeface="+mj-lt"/>
              <a:buAutoNum type="arabicPeriod" startAt="8"/>
            </a:pPr>
            <a:r>
              <a:rPr lang="fi-FI" dirty="0"/>
              <a:t>Keräämme tietoa vaikuttavista toimintamalleista ja hyvistä käytänteistä.</a:t>
            </a:r>
          </a:p>
          <a:p>
            <a:pPr marL="457200" indent="-457200">
              <a:buFont typeface="+mj-lt"/>
              <a:buAutoNum type="arabicPeriod" startAt="8"/>
            </a:pPr>
            <a:r>
              <a:rPr lang="fi-FI" dirty="0"/>
              <a:t>Tunnemme keskeiset mielenterveyden ja ehkäisevän päihdetyön toimijat alueella ja teemme yhteistyötä.</a:t>
            </a:r>
          </a:p>
          <a:p>
            <a:pPr marL="457200" indent="-457200">
              <a:buFont typeface="+mj-lt"/>
              <a:buAutoNum type="arabicPeriod" startAt="8"/>
            </a:pPr>
            <a:r>
              <a:rPr lang="fi-FI" dirty="0"/>
              <a:t>Yhteistyölle järjestöjen, yritysten ja yhteisöjen kanssa on määritelty selkeät rakenteet ja vastuut.</a:t>
            </a:r>
          </a:p>
          <a:p>
            <a:pPr marL="457200" indent="-457200">
              <a:buFont typeface="+mj-lt"/>
              <a:buAutoNum type="arabicPeriod" startAt="8"/>
            </a:pPr>
            <a:r>
              <a:rPr lang="fi-FI" dirty="0"/>
              <a:t>Mahdollistamme asukkaiden osallisuuden esim. keräämällä ja kysymällä palautetta.</a:t>
            </a:r>
          </a:p>
          <a:p>
            <a:pPr marL="457200" indent="-457200">
              <a:buFont typeface="+mj-lt"/>
              <a:buAutoNum type="arabicPeriod" startAt="8"/>
            </a:pPr>
            <a:r>
              <a:rPr lang="fi-FI" dirty="0"/>
              <a:t>Viestimme aktiivisesti positiivisesta kehityksestä ja teoista hyvinvoinnin edistämiseksi.</a:t>
            </a:r>
          </a:p>
          <a:p>
            <a:pPr marL="457200" indent="-457200">
              <a:buFont typeface="+mj-lt"/>
              <a:buAutoNum type="arabicPeriod" startAt="8"/>
            </a:pPr>
            <a:endParaRPr lang="fi-FI" dirty="0"/>
          </a:p>
          <a:p>
            <a:pPr marL="457200" indent="-457200">
              <a:buFont typeface="+mj-lt"/>
              <a:buAutoNum type="arabicPeriod" startAt="8"/>
            </a:pPr>
            <a:endParaRPr lang="fi-FI" b="1" dirty="0"/>
          </a:p>
          <a:p>
            <a:pPr marL="457200" indent="-457200">
              <a:buFont typeface="+mj-lt"/>
              <a:buAutoNum type="arabicPeriod" startAt="8"/>
            </a:pPr>
            <a:endParaRPr lang="fi-FI" b="1" dirty="0"/>
          </a:p>
          <a:p>
            <a:pPr marL="457200" indent="-457200">
              <a:buFont typeface="+mj-lt"/>
              <a:buAutoNum type="arabicPeriod" startAt="8"/>
            </a:pPr>
            <a:endParaRPr lang="fi-FI" b="1" dirty="0"/>
          </a:p>
          <a:p>
            <a:pPr marL="457200" indent="-457200">
              <a:buFont typeface="+mj-lt"/>
              <a:buAutoNum type="arabicPeriod" startAt="8"/>
            </a:pPr>
            <a:endParaRPr lang="fi-FI" b="1" dirty="0"/>
          </a:p>
          <a:p>
            <a:pPr marL="457200" indent="-457200">
              <a:buFont typeface="+mj-lt"/>
              <a:buAutoNum type="arabicPeriod" startAt="8"/>
            </a:pPr>
            <a:endParaRPr lang="en-FI" dirty="0"/>
          </a:p>
        </p:txBody>
      </p:sp>
    </p:spTree>
    <p:extLst>
      <p:ext uri="{BB962C8B-B14F-4D97-AF65-F5344CB8AC3E}">
        <p14:creationId xmlns:p14="http://schemas.microsoft.com/office/powerpoint/2010/main" val="166086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56CF8FF8-1766-4050-BCD1-C73F47F7324D}"/>
              </a:ext>
            </a:extLst>
          </p:cNvPr>
          <p:cNvSpPr>
            <a:spLocks noGrp="1"/>
          </p:cNvSpPr>
          <p:nvPr>
            <p:ph type="sldNum" sz="quarter" idx="10"/>
          </p:nvPr>
        </p:nvSpPr>
        <p:spPr/>
        <p:txBody>
          <a:bodyPr/>
          <a:lstStyle/>
          <a:p>
            <a:fld id="{7D0A3693-5CB6-4B45-8859-D19B56E87773}" type="slidenum">
              <a:rPr lang="en-FI" smtClean="0"/>
              <a:pPr/>
              <a:t>16</a:t>
            </a:fld>
            <a:endParaRPr lang="en-FI"/>
          </a:p>
        </p:txBody>
      </p:sp>
      <p:sp>
        <p:nvSpPr>
          <p:cNvPr id="5" name="Tekstiruutu 4">
            <a:extLst>
              <a:ext uri="{FF2B5EF4-FFF2-40B4-BE49-F238E27FC236}">
                <a16:creationId xmlns:a16="http://schemas.microsoft.com/office/drawing/2014/main" id="{434A1124-B08F-40AE-9BD7-4B1AD9B81AAD}"/>
              </a:ext>
            </a:extLst>
          </p:cNvPr>
          <p:cNvSpPr txBox="1"/>
          <p:nvPr/>
        </p:nvSpPr>
        <p:spPr>
          <a:xfrm>
            <a:off x="3149838" y="1244411"/>
            <a:ext cx="8203962" cy="4247317"/>
          </a:xfrm>
          <a:prstGeom prst="rect">
            <a:avLst/>
          </a:prstGeom>
          <a:noFill/>
        </p:spPr>
        <p:txBody>
          <a:bodyPr wrap="square">
            <a:spAutoFit/>
          </a:bodyPr>
          <a:lstStyle/>
          <a:p>
            <a:pPr marL="342900" lvl="0" indent="-342900">
              <a:buFont typeface="+mj-lt"/>
              <a:buAutoNum type="arabicParenR"/>
            </a:pPr>
            <a:r>
              <a:rPr lang="fi-FI" dirty="0">
                <a:solidFill>
                  <a:schemeClr val="bg1">
                    <a:lumMod val="95000"/>
                  </a:schemeClr>
                </a:solidFill>
                <a:latin typeface="Georgia" panose="02040502050405020303" pitchFamily="18" charset="0"/>
                <a:ea typeface="Calibri" panose="020F0502020204030204" pitchFamily="34" charset="0"/>
                <a:cs typeface="Times New Roman" panose="02020603050405020304" pitchFamily="18" charset="0"/>
              </a:rPr>
              <a:t>T</a:t>
            </a:r>
            <a:r>
              <a:rPr lang="fi-FI" sz="1800" dirty="0">
                <a:solidFill>
                  <a:schemeClr val="bg1">
                    <a:lumMod val="95000"/>
                  </a:schemeClr>
                </a:solidFill>
                <a:effectLst/>
                <a:latin typeface="Georgia" panose="02040502050405020303" pitchFamily="18" charset="0"/>
                <a:ea typeface="Calibri" panose="020F0502020204030204" pitchFamily="34" charset="0"/>
                <a:cs typeface="Times New Roman" panose="02020603050405020304" pitchFamily="18" charset="0"/>
              </a:rPr>
              <a:t>unne kuntalaisesi: haavoittuvaiset ryhmät, vähemmistöt, eri ikäryhmät, ilmiöt</a:t>
            </a:r>
            <a:endParaRPr lang="fi-FI" sz="1800" dirty="0">
              <a:solidFill>
                <a:schemeClr val="bg1">
                  <a:lumMod val="95000"/>
                </a:schemeClr>
              </a:solidFill>
              <a:effectLst/>
              <a:latin typeface="Georgia" panose="02040502050405020303" pitchFamily="18" charset="0"/>
              <a:ea typeface="Calibri" panose="020F0502020204030204" pitchFamily="34" charset="0"/>
            </a:endParaRPr>
          </a:p>
          <a:p>
            <a:pPr marL="342900" lvl="0" indent="-342900">
              <a:buFont typeface="+mj-lt"/>
              <a:buAutoNum type="arabicParenR"/>
            </a:pPr>
            <a:r>
              <a:rPr lang="fi-FI" dirty="0">
                <a:solidFill>
                  <a:schemeClr val="bg1">
                    <a:lumMod val="95000"/>
                  </a:schemeClr>
                </a:solidFill>
                <a:latin typeface="Georgia" panose="02040502050405020303" pitchFamily="18" charset="0"/>
                <a:ea typeface="Calibri" panose="020F0502020204030204" pitchFamily="34" charset="0"/>
                <a:cs typeface="Times New Roman" panose="02020603050405020304" pitchFamily="18" charset="0"/>
              </a:rPr>
              <a:t>T</a:t>
            </a:r>
            <a:r>
              <a:rPr lang="fi-FI" sz="1800" dirty="0">
                <a:solidFill>
                  <a:schemeClr val="bg1">
                    <a:lumMod val="95000"/>
                  </a:schemeClr>
                </a:solidFill>
                <a:effectLst/>
                <a:latin typeface="Georgia" panose="02040502050405020303" pitchFamily="18" charset="0"/>
                <a:ea typeface="Calibri" panose="020F0502020204030204" pitchFamily="34" charset="0"/>
                <a:cs typeface="Times New Roman" panose="02020603050405020304" pitchFamily="18" charset="0"/>
              </a:rPr>
              <a:t>unnista vahvuudet: ympäristöt (lähiluonto, liikunta- ja leikkipaikat, kaavoitus, esteettömyys </a:t>
            </a:r>
            <a:r>
              <a:rPr lang="fi-FI" sz="1800" dirty="0" err="1">
                <a:solidFill>
                  <a:schemeClr val="bg1">
                    <a:lumMod val="95000"/>
                  </a:schemeClr>
                </a:solidFill>
                <a:effectLst/>
                <a:latin typeface="Georgia" panose="02040502050405020303" pitchFamily="18" charset="0"/>
                <a:ea typeface="Calibri" panose="020F0502020204030204" pitchFamily="34" charset="0"/>
                <a:cs typeface="Times New Roman" panose="02020603050405020304" pitchFamily="18" charset="0"/>
              </a:rPr>
              <a:t>jne</a:t>
            </a:r>
            <a:r>
              <a:rPr lang="fi-FI" sz="1800" dirty="0">
                <a:solidFill>
                  <a:schemeClr val="bg1">
                    <a:lumMod val="95000"/>
                  </a:schemeClr>
                </a:solidFill>
                <a:effectLst/>
                <a:latin typeface="Georgia" panose="02040502050405020303" pitchFamily="18" charset="0"/>
                <a:ea typeface="Calibri" panose="020F0502020204030204" pitchFamily="34" charset="0"/>
                <a:cs typeface="Times New Roman" panose="02020603050405020304" pitchFamily="18" charset="0"/>
              </a:rPr>
              <a:t>), harrastusmahdollisuudet, monialaisuus, tarkistuslistaa käyttäen.</a:t>
            </a:r>
            <a:endParaRPr lang="fi-FI" sz="1800" dirty="0">
              <a:solidFill>
                <a:schemeClr val="bg1">
                  <a:lumMod val="95000"/>
                </a:schemeClr>
              </a:solidFill>
              <a:effectLst/>
              <a:latin typeface="Georgia" panose="02040502050405020303" pitchFamily="18" charset="0"/>
              <a:ea typeface="Calibri" panose="020F0502020204030204" pitchFamily="34" charset="0"/>
            </a:endParaRPr>
          </a:p>
          <a:p>
            <a:pPr marL="342900" lvl="0" indent="-342900">
              <a:buFont typeface="+mj-lt"/>
              <a:buAutoNum type="arabicParenR"/>
            </a:pPr>
            <a:r>
              <a:rPr lang="fi-FI" dirty="0">
                <a:solidFill>
                  <a:schemeClr val="bg1">
                    <a:lumMod val="95000"/>
                  </a:schemeClr>
                </a:solidFill>
                <a:latin typeface="Georgia" panose="02040502050405020303" pitchFamily="18" charset="0"/>
                <a:ea typeface="Calibri" panose="020F0502020204030204" pitchFamily="34" charset="0"/>
                <a:cs typeface="Times New Roman" panose="02020603050405020304" pitchFamily="18" charset="0"/>
              </a:rPr>
              <a:t>T</a:t>
            </a:r>
            <a:r>
              <a:rPr lang="fi-FI" sz="1800" dirty="0">
                <a:solidFill>
                  <a:schemeClr val="bg1">
                    <a:lumMod val="95000"/>
                  </a:schemeClr>
                </a:solidFill>
                <a:effectLst/>
                <a:latin typeface="Georgia" panose="02040502050405020303" pitchFamily="18" charset="0"/>
                <a:ea typeface="Calibri" panose="020F0502020204030204" pitchFamily="34" charset="0"/>
                <a:cs typeface="Times New Roman" panose="02020603050405020304" pitchFamily="18" charset="0"/>
              </a:rPr>
              <a:t>unnista kehityskohteet: esim. osallisuus, tutkittuun tietoon pohjautuvat mallit jne.</a:t>
            </a:r>
            <a:endParaRPr lang="fi-FI" sz="1800" dirty="0">
              <a:solidFill>
                <a:schemeClr val="bg1">
                  <a:lumMod val="95000"/>
                </a:schemeClr>
              </a:solidFill>
              <a:effectLst/>
              <a:latin typeface="Georgia" panose="02040502050405020303" pitchFamily="18" charset="0"/>
              <a:ea typeface="Calibri" panose="020F0502020204030204" pitchFamily="34" charset="0"/>
            </a:endParaRPr>
          </a:p>
          <a:p>
            <a:pPr marL="342900" lvl="0" indent="-342900">
              <a:buFont typeface="+mj-lt"/>
              <a:buAutoNum type="arabicParenR"/>
            </a:pPr>
            <a:r>
              <a:rPr lang="fi-FI" sz="1800" dirty="0">
                <a:solidFill>
                  <a:schemeClr val="bg1">
                    <a:lumMod val="95000"/>
                  </a:schemeClr>
                </a:solidFill>
                <a:effectLst/>
                <a:latin typeface="Georgia" panose="02040502050405020303" pitchFamily="18" charset="0"/>
                <a:ea typeface="Calibri" panose="020F0502020204030204" pitchFamily="34" charset="0"/>
                <a:cs typeface="Times New Roman" panose="02020603050405020304" pitchFamily="18" charset="0"/>
              </a:rPr>
              <a:t>Lisää mielenterveysosaamista: kouluta! Mielenterveysosaamisen vahvistaminen järjestelmällisesti, esim. työkalupakkia käyttäen. </a:t>
            </a:r>
            <a:endParaRPr lang="fi-FI" sz="1800" dirty="0">
              <a:solidFill>
                <a:schemeClr val="bg1">
                  <a:lumMod val="95000"/>
                </a:schemeClr>
              </a:solidFill>
              <a:effectLst/>
              <a:latin typeface="Georgia" panose="02040502050405020303" pitchFamily="18" charset="0"/>
              <a:ea typeface="Calibri" panose="020F0502020204030204" pitchFamily="34" charset="0"/>
            </a:endParaRPr>
          </a:p>
          <a:p>
            <a:pPr marL="342900" lvl="0" indent="-342900">
              <a:buFont typeface="+mj-lt"/>
              <a:buAutoNum type="arabicParenR"/>
            </a:pPr>
            <a:r>
              <a:rPr lang="fi-FI" sz="1800" dirty="0">
                <a:solidFill>
                  <a:schemeClr val="bg1">
                    <a:lumMod val="95000"/>
                  </a:schemeClr>
                </a:solidFill>
                <a:effectLst/>
                <a:latin typeface="Georgia" panose="02040502050405020303" pitchFamily="18" charset="0"/>
                <a:ea typeface="Calibri" panose="020F0502020204030204" pitchFamily="34" charset="0"/>
                <a:cs typeface="Times New Roman" panose="02020603050405020304" pitchFamily="18" charset="0"/>
              </a:rPr>
              <a:t>Varmista rakenteet ja resurssit: MT osana strategiaa, talousarvioita, kertomusta ja suunnitelmaa, rakenteet hyvinvointialueelle, Hyvän mielen kunta-toimintamalli, mielenterveysvaikutusten arviointi MIVA, yhdyspinnat </a:t>
            </a:r>
            <a:r>
              <a:rPr lang="fi-FI" sz="1800" dirty="0" err="1">
                <a:solidFill>
                  <a:schemeClr val="bg1">
                    <a:lumMod val="95000"/>
                  </a:schemeClr>
                </a:solidFill>
                <a:effectLst/>
                <a:latin typeface="Georgia" panose="02040502050405020303" pitchFamily="18" charset="0"/>
                <a:ea typeface="Calibri" panose="020F0502020204030204" pitchFamily="34" charset="0"/>
                <a:cs typeface="Times New Roman" panose="02020603050405020304" pitchFamily="18" charset="0"/>
              </a:rPr>
              <a:t>HYTEen</a:t>
            </a:r>
            <a:endParaRPr lang="fi-FI" sz="1800" dirty="0">
              <a:solidFill>
                <a:schemeClr val="bg1">
                  <a:lumMod val="95000"/>
                </a:schemeClr>
              </a:solidFill>
              <a:effectLst/>
              <a:latin typeface="Georgia" panose="02040502050405020303" pitchFamily="18" charset="0"/>
              <a:ea typeface="Calibri" panose="020F0502020204030204" pitchFamily="34" charset="0"/>
            </a:endParaRPr>
          </a:p>
          <a:p>
            <a:pPr marL="342900" lvl="0" indent="-342900">
              <a:buFont typeface="+mj-lt"/>
              <a:buAutoNum type="arabicParenR"/>
            </a:pPr>
            <a:r>
              <a:rPr lang="fi-FI" sz="1800" dirty="0">
                <a:solidFill>
                  <a:schemeClr val="bg1">
                    <a:lumMod val="95000"/>
                  </a:schemeClr>
                </a:solidFill>
                <a:effectLst/>
                <a:latin typeface="Georgia" panose="02040502050405020303" pitchFamily="18" charset="0"/>
                <a:ea typeface="Calibri" panose="020F0502020204030204" pitchFamily="34" charset="0"/>
                <a:cs typeface="Times New Roman" panose="02020603050405020304" pitchFamily="18" charset="0"/>
              </a:rPr>
              <a:t>Seuraa, arvioi, viesti</a:t>
            </a:r>
            <a:endParaRPr lang="fi-FI" sz="1800" dirty="0">
              <a:solidFill>
                <a:schemeClr val="bg1">
                  <a:lumMod val="95000"/>
                </a:schemeClr>
              </a:solidFill>
              <a:effectLst/>
              <a:latin typeface="Georgia" panose="02040502050405020303" pitchFamily="18" charset="0"/>
              <a:ea typeface="Calibri" panose="020F0502020204030204" pitchFamily="34" charset="0"/>
            </a:endParaRPr>
          </a:p>
          <a:p>
            <a:pPr marL="457200"/>
            <a:r>
              <a:rPr lang="fi-FI" sz="1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fi-FI" sz="1800" dirty="0">
              <a:solidFill>
                <a:schemeClr val="bg1">
                  <a:lumMod val="95000"/>
                </a:schemeClr>
              </a:solidFill>
              <a:effectLst/>
              <a:latin typeface="Calibri" panose="020F0502020204030204" pitchFamily="34" charset="0"/>
              <a:ea typeface="Calibri" panose="020F0502020204030204" pitchFamily="34" charset="0"/>
            </a:endParaRPr>
          </a:p>
        </p:txBody>
      </p:sp>
      <p:sp>
        <p:nvSpPr>
          <p:cNvPr id="7" name="Tekstiruutu 6">
            <a:extLst>
              <a:ext uri="{FF2B5EF4-FFF2-40B4-BE49-F238E27FC236}">
                <a16:creationId xmlns:a16="http://schemas.microsoft.com/office/drawing/2014/main" id="{A4507FAD-9FFF-426A-B278-1C27A1CA2D87}"/>
              </a:ext>
            </a:extLst>
          </p:cNvPr>
          <p:cNvSpPr txBox="1"/>
          <p:nvPr/>
        </p:nvSpPr>
        <p:spPr>
          <a:xfrm>
            <a:off x="3540808" y="557887"/>
            <a:ext cx="8203962" cy="553998"/>
          </a:xfrm>
          <a:prstGeom prst="rect">
            <a:avLst/>
          </a:prstGeom>
          <a:noFill/>
        </p:spPr>
        <p:txBody>
          <a:bodyPr wrap="square">
            <a:spAutoFit/>
          </a:bodyPr>
          <a:lstStyle/>
          <a:p>
            <a:pPr defTabSz="914400">
              <a:lnSpc>
                <a:spcPts val="3600"/>
              </a:lnSpc>
              <a:spcBef>
                <a:spcPct val="0"/>
              </a:spcBef>
            </a:pPr>
            <a:r>
              <a:rPr lang="fi-FI" sz="3200" b="1" dirty="0">
                <a:solidFill>
                  <a:schemeClr val="bg1"/>
                </a:solidFill>
                <a:ea typeface="+mj-ea"/>
              </a:rPr>
              <a:t>Tarkistuslistasta tietoa nykytilanteesta</a:t>
            </a:r>
          </a:p>
        </p:txBody>
      </p:sp>
      <p:sp>
        <p:nvSpPr>
          <p:cNvPr id="8" name="Pilvi 7">
            <a:extLst>
              <a:ext uri="{FF2B5EF4-FFF2-40B4-BE49-F238E27FC236}">
                <a16:creationId xmlns:a16="http://schemas.microsoft.com/office/drawing/2014/main" id="{DFC63774-2832-4DF4-9F4D-FBA1E1DC053E}"/>
              </a:ext>
            </a:extLst>
          </p:cNvPr>
          <p:cNvSpPr/>
          <p:nvPr/>
        </p:nvSpPr>
        <p:spPr>
          <a:xfrm rot="550583">
            <a:off x="7870479" y="5043459"/>
            <a:ext cx="3093578" cy="14015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Kaikki mukaan työhön!</a:t>
            </a:r>
          </a:p>
        </p:txBody>
      </p:sp>
    </p:spTree>
    <p:extLst>
      <p:ext uri="{BB962C8B-B14F-4D97-AF65-F5344CB8AC3E}">
        <p14:creationId xmlns:p14="http://schemas.microsoft.com/office/powerpoint/2010/main" val="152886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2BB75B-F28C-49FE-918E-A3BD5F84454E}"/>
              </a:ext>
            </a:extLst>
          </p:cNvPr>
          <p:cNvSpPr>
            <a:spLocks noGrp="1"/>
          </p:cNvSpPr>
          <p:nvPr>
            <p:ph type="ctrTitle"/>
          </p:nvPr>
        </p:nvSpPr>
        <p:spPr/>
        <p:txBody>
          <a:bodyPr>
            <a:normAutofit fontScale="90000"/>
          </a:bodyPr>
          <a:lstStyle/>
          <a:p>
            <a:r>
              <a:rPr lang="fi-FI" dirty="0"/>
              <a:t>Seuraavaksi toimialat voivat pohtia omia keinojaan ja avainasioitaan mielenterveyden edistämisessä ja ehkäisevässä päihdetyössä omassa työssään.</a:t>
            </a:r>
            <a:endParaRPr lang="en-FI" dirty="0"/>
          </a:p>
        </p:txBody>
      </p:sp>
      <p:sp>
        <p:nvSpPr>
          <p:cNvPr id="3" name="Dian numeron paikkamerkki 2">
            <a:extLst>
              <a:ext uri="{FF2B5EF4-FFF2-40B4-BE49-F238E27FC236}">
                <a16:creationId xmlns:a16="http://schemas.microsoft.com/office/drawing/2014/main" id="{DD31B664-E3B0-478D-ACB3-0E2092198414}"/>
              </a:ext>
            </a:extLst>
          </p:cNvPr>
          <p:cNvSpPr>
            <a:spLocks noGrp="1"/>
          </p:cNvSpPr>
          <p:nvPr>
            <p:ph type="sldNum" sz="quarter" idx="4"/>
          </p:nvPr>
        </p:nvSpPr>
        <p:spPr/>
        <p:txBody>
          <a:bodyPr/>
          <a:lstStyle/>
          <a:p>
            <a:fld id="{7D0A3693-5CB6-4B45-8859-D19B56E87773}" type="slidenum">
              <a:rPr lang="en-FI" smtClean="0"/>
              <a:pPr/>
              <a:t>17</a:t>
            </a:fld>
            <a:endParaRPr lang="en-FI"/>
          </a:p>
        </p:txBody>
      </p:sp>
    </p:spTree>
    <p:extLst>
      <p:ext uri="{BB962C8B-B14F-4D97-AF65-F5344CB8AC3E}">
        <p14:creationId xmlns:p14="http://schemas.microsoft.com/office/powerpoint/2010/main" val="2500579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1E045111-073A-4874-AFDC-E5BE77D527B3}"/>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D0A3693-5CB6-4B45-8859-D19B56E87773}" type="slidenum">
              <a:rPr kumimoji="0" lang="en-FI"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FI"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Otsikko 4">
            <a:extLst>
              <a:ext uri="{FF2B5EF4-FFF2-40B4-BE49-F238E27FC236}">
                <a16:creationId xmlns:a16="http://schemas.microsoft.com/office/drawing/2014/main" id="{FFE7C1F2-EBDE-449D-939B-861DB4645E0B}"/>
              </a:ext>
            </a:extLst>
          </p:cNvPr>
          <p:cNvSpPr>
            <a:spLocks noGrp="1"/>
          </p:cNvSpPr>
          <p:nvPr>
            <p:ph type="title"/>
          </p:nvPr>
        </p:nvSpPr>
        <p:spPr>
          <a:xfrm>
            <a:off x="198120" y="135510"/>
            <a:ext cx="11471194" cy="999217"/>
          </a:xfrm>
        </p:spPr>
        <p:txBody>
          <a:bodyPr>
            <a:noAutofit/>
          </a:bodyPr>
          <a:lstStyle/>
          <a:p>
            <a:r>
              <a:rPr lang="fi-FI" sz="2400" dirty="0"/>
              <a:t>Toimialan x keskeiset avainasiat ja keinot mielenterveyden edistämisessä ja ehkäisevässä päihdetyössä </a:t>
            </a:r>
            <a:r>
              <a:rPr lang="fi-FI" sz="2400" u="sng" dirty="0"/>
              <a:t>yhdessä täytettäväksi</a:t>
            </a:r>
            <a:endParaRPr lang="en-FI" sz="2400" b="0" u="sng" dirty="0"/>
          </a:p>
        </p:txBody>
      </p:sp>
      <p:sp>
        <p:nvSpPr>
          <p:cNvPr id="6" name="Tekstin paikkamerkki 5">
            <a:extLst>
              <a:ext uri="{FF2B5EF4-FFF2-40B4-BE49-F238E27FC236}">
                <a16:creationId xmlns:a16="http://schemas.microsoft.com/office/drawing/2014/main" id="{51B13518-F135-4653-977C-EE7B340D22D2}"/>
              </a:ext>
            </a:extLst>
          </p:cNvPr>
          <p:cNvSpPr>
            <a:spLocks noGrp="1"/>
          </p:cNvSpPr>
          <p:nvPr>
            <p:ph type="body" sz="quarter" idx="11"/>
          </p:nvPr>
        </p:nvSpPr>
        <p:spPr>
          <a:xfrm>
            <a:off x="6345609" y="1242874"/>
            <a:ext cx="5557348" cy="5615126"/>
          </a:xfrm>
        </p:spPr>
        <p:txBody>
          <a:bodyPr>
            <a:normAutofit/>
          </a:bodyPr>
          <a:lstStyle/>
          <a:p>
            <a:pPr marL="0" indent="0">
              <a:buNone/>
            </a:pPr>
            <a:r>
              <a:rPr lang="fi-FI" dirty="0">
                <a:latin typeface="+mn-lt"/>
              </a:rPr>
              <a:t>KEINOT:</a:t>
            </a:r>
          </a:p>
        </p:txBody>
      </p:sp>
      <p:sp>
        <p:nvSpPr>
          <p:cNvPr id="7" name="Tekstin paikkamerkki 6">
            <a:extLst>
              <a:ext uri="{FF2B5EF4-FFF2-40B4-BE49-F238E27FC236}">
                <a16:creationId xmlns:a16="http://schemas.microsoft.com/office/drawing/2014/main" id="{44FFEEDA-0C1A-489F-8403-F528CDEF245F}"/>
              </a:ext>
            </a:extLst>
          </p:cNvPr>
          <p:cNvSpPr>
            <a:spLocks noGrp="1"/>
          </p:cNvSpPr>
          <p:nvPr>
            <p:ph type="body" sz="quarter" idx="12"/>
          </p:nvPr>
        </p:nvSpPr>
        <p:spPr>
          <a:xfrm>
            <a:off x="198120" y="1242874"/>
            <a:ext cx="5883220" cy="5615126"/>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fi-FI" dirty="0"/>
              <a:t>AVAINASIAT:</a:t>
            </a:r>
          </a:p>
          <a:p>
            <a:pPr marL="0" indent="0">
              <a:buNone/>
            </a:pPr>
            <a:endParaRPr lang="fi-FI" dirty="0"/>
          </a:p>
        </p:txBody>
      </p:sp>
    </p:spTree>
    <p:extLst>
      <p:ext uri="{BB962C8B-B14F-4D97-AF65-F5344CB8AC3E}">
        <p14:creationId xmlns:p14="http://schemas.microsoft.com/office/powerpoint/2010/main" val="245405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95809B-01C6-5868-3554-5944A5953504}"/>
              </a:ext>
            </a:extLst>
          </p:cNvPr>
          <p:cNvSpPr>
            <a:spLocks noGrp="1"/>
          </p:cNvSpPr>
          <p:nvPr>
            <p:ph type="ctrTitle"/>
          </p:nvPr>
        </p:nvSpPr>
        <p:spPr/>
        <p:txBody>
          <a:bodyPr/>
          <a:lstStyle/>
          <a:p>
            <a:r>
              <a:rPr lang="fi-FI" dirty="0"/>
              <a:t>1. Opetuksen ja sivistyksen toimiala</a:t>
            </a:r>
          </a:p>
        </p:txBody>
      </p:sp>
      <p:sp>
        <p:nvSpPr>
          <p:cNvPr id="3" name="Dian numeron paikkamerkki 2">
            <a:extLst>
              <a:ext uri="{FF2B5EF4-FFF2-40B4-BE49-F238E27FC236}">
                <a16:creationId xmlns:a16="http://schemas.microsoft.com/office/drawing/2014/main" id="{4F800AF9-7EB3-BF94-6D18-7B0DFB8B2E89}"/>
              </a:ext>
            </a:extLst>
          </p:cNvPr>
          <p:cNvSpPr>
            <a:spLocks noGrp="1"/>
          </p:cNvSpPr>
          <p:nvPr>
            <p:ph type="sldNum" sz="quarter" idx="4"/>
          </p:nvPr>
        </p:nvSpPr>
        <p:spPr/>
        <p:txBody>
          <a:bodyPr/>
          <a:lstStyle/>
          <a:p>
            <a:fld id="{7D0A3693-5CB6-4B45-8859-D19B56E87773}" type="slidenum">
              <a:rPr lang="en-FI" smtClean="0"/>
              <a:pPr/>
              <a:t>19</a:t>
            </a:fld>
            <a:endParaRPr lang="en-FI"/>
          </a:p>
        </p:txBody>
      </p:sp>
      <p:sp>
        <p:nvSpPr>
          <p:cNvPr id="4" name="Tekstiruutu 3">
            <a:extLst>
              <a:ext uri="{FF2B5EF4-FFF2-40B4-BE49-F238E27FC236}">
                <a16:creationId xmlns:a16="http://schemas.microsoft.com/office/drawing/2014/main" id="{1CAD618E-E84D-4738-8F75-2005F62B2D89}"/>
              </a:ext>
            </a:extLst>
          </p:cNvPr>
          <p:cNvSpPr txBox="1"/>
          <p:nvPr/>
        </p:nvSpPr>
        <p:spPr>
          <a:xfrm>
            <a:off x="5729591" y="4679004"/>
            <a:ext cx="5642043" cy="646331"/>
          </a:xfrm>
          <a:prstGeom prst="rect">
            <a:avLst/>
          </a:prstGeom>
          <a:noFill/>
        </p:spPr>
        <p:txBody>
          <a:bodyPr wrap="square" rtlCol="0">
            <a:spAutoFit/>
          </a:bodyPr>
          <a:lstStyle/>
          <a:p>
            <a:r>
              <a:rPr lang="fi-FI" dirty="0"/>
              <a:t>Myös:</a:t>
            </a:r>
          </a:p>
          <a:p>
            <a:r>
              <a:rPr lang="fi-FI" dirty="0"/>
              <a:t>Kasvatuksen ja koulutuksen toimiala</a:t>
            </a:r>
            <a:endParaRPr lang="en-FI" dirty="0"/>
          </a:p>
        </p:txBody>
      </p:sp>
    </p:spTree>
    <p:extLst>
      <p:ext uri="{BB962C8B-B14F-4D97-AF65-F5344CB8AC3E}">
        <p14:creationId xmlns:p14="http://schemas.microsoft.com/office/powerpoint/2010/main" val="195571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CBFF98D-47A0-4A47-98B3-A7C8101B28AC}"/>
              </a:ext>
            </a:extLst>
          </p:cNvPr>
          <p:cNvSpPr>
            <a:spLocks noGrp="1"/>
          </p:cNvSpPr>
          <p:nvPr>
            <p:ph type="ctrTitle"/>
          </p:nvPr>
        </p:nvSpPr>
        <p:spPr>
          <a:xfrm>
            <a:off x="466928" y="1860550"/>
            <a:ext cx="5629072" cy="3136900"/>
          </a:xfrm>
        </p:spPr>
        <p:txBody>
          <a:bodyPr>
            <a:normAutofit fontScale="90000"/>
          </a:bodyPr>
          <a:lstStyle/>
          <a:p>
            <a:r>
              <a:rPr lang="fi-FI" dirty="0"/>
              <a:t>Kunkin toimialan on tunnistettava oman työnsä vaikutukset kuntalaisten hyvinvointiin (THL)</a:t>
            </a:r>
            <a:endParaRPr lang="en-FI" dirty="0"/>
          </a:p>
        </p:txBody>
      </p:sp>
      <p:sp>
        <p:nvSpPr>
          <p:cNvPr id="2" name="Päivämäärän paikkamerkki 1">
            <a:extLst>
              <a:ext uri="{FF2B5EF4-FFF2-40B4-BE49-F238E27FC236}">
                <a16:creationId xmlns:a16="http://schemas.microsoft.com/office/drawing/2014/main" id="{37A5BFCB-D281-92C6-1242-1A4D649F6853}"/>
              </a:ext>
            </a:extLst>
          </p:cNvPr>
          <p:cNvSpPr>
            <a:spLocks noGrp="1"/>
          </p:cNvSpPr>
          <p:nvPr>
            <p:ph type="dt" sz="half" idx="4294967295"/>
          </p:nvPr>
        </p:nvSpPr>
        <p:spPr>
          <a:xfrm>
            <a:off x="-1" y="6356350"/>
            <a:ext cx="1293779" cy="365125"/>
          </a:xfrm>
          <a:prstGeom prst="rect">
            <a:avLst/>
          </a:prstGeom>
        </p:spPr>
        <p:txBody>
          <a:bodyPr/>
          <a:lstStyle/>
          <a:p>
            <a:fld id="{D092F0A7-A541-EE45-92CA-3D4A04C0BBE5}" type="datetime1">
              <a:rPr lang="fi-FI" smtClean="0"/>
              <a:t>4.8.2023</a:t>
            </a:fld>
            <a:endParaRPr lang="en-FI" dirty="0"/>
          </a:p>
        </p:txBody>
      </p:sp>
      <p:sp>
        <p:nvSpPr>
          <p:cNvPr id="3" name="Alatunnisteen paikkamerkki 2">
            <a:extLst>
              <a:ext uri="{FF2B5EF4-FFF2-40B4-BE49-F238E27FC236}">
                <a16:creationId xmlns:a16="http://schemas.microsoft.com/office/drawing/2014/main" id="{3F9C803B-1C0B-03E8-1629-5667D89EEC20}"/>
              </a:ext>
            </a:extLst>
          </p:cNvPr>
          <p:cNvSpPr>
            <a:spLocks noGrp="1"/>
          </p:cNvSpPr>
          <p:nvPr>
            <p:ph type="ftr" sz="quarter" idx="4294967295"/>
          </p:nvPr>
        </p:nvSpPr>
        <p:spPr>
          <a:xfrm>
            <a:off x="1861226" y="6356350"/>
            <a:ext cx="4114800" cy="365125"/>
          </a:xfrm>
          <a:prstGeom prst="rect">
            <a:avLst/>
          </a:prstGeom>
        </p:spPr>
        <p:txBody>
          <a:bodyPr/>
          <a:lstStyle/>
          <a:p>
            <a:r>
              <a:rPr lang="en-GB"/>
              <a:t>MIELI Suomen Mielenterveys ry</a:t>
            </a:r>
            <a:endParaRPr lang="en-FI"/>
          </a:p>
        </p:txBody>
      </p:sp>
    </p:spTree>
    <p:extLst>
      <p:ext uri="{BB962C8B-B14F-4D97-AF65-F5344CB8AC3E}">
        <p14:creationId xmlns:p14="http://schemas.microsoft.com/office/powerpoint/2010/main" val="2542139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BB4961-83E2-4822-A00A-5BFEA094C131}"/>
              </a:ext>
            </a:extLst>
          </p:cNvPr>
          <p:cNvSpPr>
            <a:spLocks noGrp="1"/>
          </p:cNvSpPr>
          <p:nvPr>
            <p:ph type="title"/>
          </p:nvPr>
        </p:nvSpPr>
        <p:spPr/>
        <p:txBody>
          <a:bodyPr>
            <a:normAutofit fontScale="90000"/>
          </a:bodyPr>
          <a:lstStyle/>
          <a:p>
            <a:r>
              <a:rPr lang="fi-FI" dirty="0"/>
              <a:t>Opetuksen ja sivistyksen toimialan tehtävät hyvinvoinnin edistämisessä</a:t>
            </a:r>
            <a:endParaRPr lang="en-FI" dirty="0"/>
          </a:p>
        </p:txBody>
      </p:sp>
      <p:sp>
        <p:nvSpPr>
          <p:cNvPr id="3" name="Dian numeron paikkamerkki 2">
            <a:extLst>
              <a:ext uri="{FF2B5EF4-FFF2-40B4-BE49-F238E27FC236}">
                <a16:creationId xmlns:a16="http://schemas.microsoft.com/office/drawing/2014/main" id="{9E080BDC-B6A9-4753-800A-98D8E10DE0DE}"/>
              </a:ext>
            </a:extLst>
          </p:cNvPr>
          <p:cNvSpPr>
            <a:spLocks noGrp="1"/>
          </p:cNvSpPr>
          <p:nvPr>
            <p:ph type="sldNum" sz="quarter" idx="10"/>
          </p:nvPr>
        </p:nvSpPr>
        <p:spPr/>
        <p:txBody>
          <a:bodyPr/>
          <a:lstStyle/>
          <a:p>
            <a:fld id="{7D0A3693-5CB6-4B45-8859-D19B56E87773}" type="slidenum">
              <a:rPr lang="en-FI" smtClean="0"/>
              <a:pPr/>
              <a:t>20</a:t>
            </a:fld>
            <a:endParaRPr lang="en-FI"/>
          </a:p>
        </p:txBody>
      </p:sp>
      <p:sp>
        <p:nvSpPr>
          <p:cNvPr id="4" name="Tekstin paikkamerkki 3">
            <a:extLst>
              <a:ext uri="{FF2B5EF4-FFF2-40B4-BE49-F238E27FC236}">
                <a16:creationId xmlns:a16="http://schemas.microsoft.com/office/drawing/2014/main" id="{CB6A0768-CE40-47BD-AB42-02BD14C887C7}"/>
              </a:ext>
            </a:extLst>
          </p:cNvPr>
          <p:cNvSpPr>
            <a:spLocks noGrp="1"/>
          </p:cNvSpPr>
          <p:nvPr>
            <p:ph type="body" sz="quarter" idx="11"/>
          </p:nvPr>
        </p:nvSpPr>
        <p:spPr>
          <a:xfrm>
            <a:off x="1245713" y="1721284"/>
            <a:ext cx="8982369" cy="4521219"/>
          </a:xfrm>
        </p:spPr>
        <p:txBody>
          <a:bodyPr>
            <a:normAutofit/>
          </a:bodyPr>
          <a:lstStyle/>
          <a:p>
            <a:endParaRPr lang="fi-FI" dirty="0"/>
          </a:p>
          <a:p>
            <a:endParaRPr lang="fi-FI" dirty="0"/>
          </a:p>
          <a:p>
            <a:r>
              <a:rPr lang="fi-FI" dirty="0"/>
              <a:t>Opetustoimi luo edellytyksiä elinikäiselle oppimiselle, oppilashuollolle ja elämänhallintataitojen oppimiselle (</a:t>
            </a:r>
            <a:r>
              <a:rPr lang="fi-FI" dirty="0">
                <a:hlinkClick r:id="rId2"/>
              </a:rPr>
              <a:t>THL</a:t>
            </a:r>
            <a:r>
              <a:rPr lang="fi-FI" dirty="0"/>
              <a:t>)</a:t>
            </a:r>
          </a:p>
          <a:p>
            <a:r>
              <a:rPr lang="fi-FI" i="1" dirty="0"/>
              <a:t>”Opetustoimessa turvaamme jokaisen lapsen ja nuoren oikeuksia hyvään kasvuun, kehitykseen ja oppimiseen. Teemme työtämme ihmisten ja alueiden parhaaksi.” </a:t>
            </a:r>
            <a:r>
              <a:rPr lang="fi-FI" dirty="0"/>
              <a:t>(</a:t>
            </a:r>
            <a:r>
              <a:rPr lang="fi-FI" dirty="0">
                <a:hlinkClick r:id="rId3"/>
              </a:rPr>
              <a:t>Aluehallintovirasto AVI</a:t>
            </a:r>
            <a:r>
              <a:rPr lang="fi-FI" dirty="0"/>
              <a:t>)</a:t>
            </a:r>
          </a:p>
        </p:txBody>
      </p:sp>
    </p:spTree>
    <p:extLst>
      <p:ext uri="{BB962C8B-B14F-4D97-AF65-F5344CB8AC3E}">
        <p14:creationId xmlns:p14="http://schemas.microsoft.com/office/powerpoint/2010/main" val="3412996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1E045111-073A-4874-AFDC-E5BE77D527B3}"/>
              </a:ext>
            </a:extLst>
          </p:cNvPr>
          <p:cNvSpPr>
            <a:spLocks noGrp="1"/>
          </p:cNvSpPr>
          <p:nvPr>
            <p:ph type="sldNum" sz="quarter" idx="10"/>
          </p:nvPr>
        </p:nvSpPr>
        <p:spPr/>
        <p:txBody>
          <a:bodyPr/>
          <a:lstStyle/>
          <a:p>
            <a:fld id="{7D0A3693-5CB6-4B45-8859-D19B56E87773}" type="slidenum">
              <a:rPr lang="en-FI" smtClean="0"/>
              <a:pPr/>
              <a:t>21</a:t>
            </a:fld>
            <a:endParaRPr lang="en-FI"/>
          </a:p>
        </p:txBody>
      </p:sp>
      <p:sp>
        <p:nvSpPr>
          <p:cNvPr id="5" name="Otsikko 4">
            <a:extLst>
              <a:ext uri="{FF2B5EF4-FFF2-40B4-BE49-F238E27FC236}">
                <a16:creationId xmlns:a16="http://schemas.microsoft.com/office/drawing/2014/main" id="{FFE7C1F2-EBDE-449D-939B-861DB4645E0B}"/>
              </a:ext>
            </a:extLst>
          </p:cNvPr>
          <p:cNvSpPr>
            <a:spLocks noGrp="1"/>
          </p:cNvSpPr>
          <p:nvPr>
            <p:ph type="title"/>
          </p:nvPr>
        </p:nvSpPr>
        <p:spPr>
          <a:xfrm>
            <a:off x="643809" y="218075"/>
            <a:ext cx="9306129" cy="999217"/>
          </a:xfrm>
        </p:spPr>
        <p:txBody>
          <a:bodyPr/>
          <a:lstStyle/>
          <a:p>
            <a:r>
              <a:rPr lang="fi-FI" dirty="0"/>
              <a:t>Opetus- ja sivistystoimiala</a:t>
            </a:r>
            <a:endParaRPr lang="en-FI" dirty="0"/>
          </a:p>
        </p:txBody>
      </p:sp>
      <p:sp>
        <p:nvSpPr>
          <p:cNvPr id="6" name="Tekstin paikkamerkki 5">
            <a:extLst>
              <a:ext uri="{FF2B5EF4-FFF2-40B4-BE49-F238E27FC236}">
                <a16:creationId xmlns:a16="http://schemas.microsoft.com/office/drawing/2014/main" id="{51B13518-F135-4653-977C-EE7B340D22D2}"/>
              </a:ext>
            </a:extLst>
          </p:cNvPr>
          <p:cNvSpPr>
            <a:spLocks noGrp="1"/>
          </p:cNvSpPr>
          <p:nvPr>
            <p:ph type="body" sz="quarter" idx="11"/>
          </p:nvPr>
        </p:nvSpPr>
        <p:spPr>
          <a:xfrm>
            <a:off x="6270414" y="1146535"/>
            <a:ext cx="5723466" cy="5575954"/>
          </a:xfrm>
        </p:spPr>
        <p:txBody>
          <a:bodyPr>
            <a:normAutofit fontScale="92500" lnSpcReduction="10000"/>
          </a:bodyPr>
          <a:lstStyle/>
          <a:p>
            <a:pPr marL="457200" lvl="1" indent="0">
              <a:buNone/>
            </a:pPr>
            <a:r>
              <a:rPr lang="fi-FI" dirty="0"/>
              <a:t>KEINOT:</a:t>
            </a:r>
          </a:p>
          <a:p>
            <a:pPr lvl="1"/>
            <a:r>
              <a:rPr lang="fi-FI" dirty="0"/>
              <a:t>Organisaation johdon sitoutuminen </a:t>
            </a:r>
            <a:r>
              <a:rPr lang="fi-FI" dirty="0" err="1"/>
              <a:t>mt</a:t>
            </a:r>
            <a:r>
              <a:rPr lang="fi-FI" dirty="0"/>
              <a:t>-edistämiseen ja sen toteutumisen tukeminen</a:t>
            </a:r>
          </a:p>
          <a:p>
            <a:pPr lvl="1"/>
            <a:r>
              <a:rPr lang="fi-FI" dirty="0"/>
              <a:t>Riittävien resurssien varmistaminen</a:t>
            </a:r>
          </a:p>
          <a:p>
            <a:pPr lvl="1"/>
            <a:r>
              <a:rPr lang="fi-FI" dirty="0"/>
              <a:t>MT -osaamisen vahvistaminen ja lisääminen esim. täydennyskoulutuksin </a:t>
            </a:r>
          </a:p>
          <a:p>
            <a:pPr lvl="1"/>
            <a:r>
              <a:rPr lang="fi-FI" dirty="0"/>
              <a:t>Hyvien toimintatapojen ja vaikuttavien menetelmien käyttäminen </a:t>
            </a:r>
          </a:p>
          <a:p>
            <a:pPr lvl="1"/>
            <a:r>
              <a:rPr lang="fi-FI" dirty="0"/>
              <a:t>Eri tahojen osallisuuden huomioiminen kaikessa toiminnassa</a:t>
            </a:r>
          </a:p>
          <a:p>
            <a:pPr lvl="1"/>
            <a:r>
              <a:rPr lang="fi-FI" dirty="0" err="1"/>
              <a:t>Mt-</a:t>
            </a:r>
            <a:r>
              <a:rPr lang="fi-FI" dirty="0"/>
              <a:t> edistämisen suunnitelmallisuus ja tavoitteellisuus yhteisöllisessä opiskeluhuollossa</a:t>
            </a:r>
          </a:p>
          <a:p>
            <a:pPr lvl="1"/>
            <a:r>
              <a:rPr lang="fi-FI" dirty="0"/>
              <a:t>Kaikkien kuntalaisten huomioiminen kirjaston ja vapaan sivistystyön kentällä</a:t>
            </a:r>
          </a:p>
          <a:p>
            <a:pPr lvl="1"/>
            <a:r>
              <a:rPr lang="fi-FI" dirty="0"/>
              <a:t>Kolmannen sektorin ja yritysten kanssa tehtävä yhteistyö</a:t>
            </a:r>
          </a:p>
          <a:p>
            <a:pPr lvl="1"/>
            <a:r>
              <a:rPr lang="fi-FI" dirty="0"/>
              <a:t>Päätösten mielenterveysvaikutusten arviointi</a:t>
            </a:r>
          </a:p>
          <a:p>
            <a:pPr lvl="1"/>
            <a:endParaRPr lang="fi-FI" dirty="0"/>
          </a:p>
          <a:p>
            <a:pPr lvl="1"/>
            <a:endParaRPr lang="fi-FI" dirty="0"/>
          </a:p>
        </p:txBody>
      </p:sp>
      <p:sp>
        <p:nvSpPr>
          <p:cNvPr id="7" name="Tekstin paikkamerkki 6">
            <a:extLst>
              <a:ext uri="{FF2B5EF4-FFF2-40B4-BE49-F238E27FC236}">
                <a16:creationId xmlns:a16="http://schemas.microsoft.com/office/drawing/2014/main" id="{44FFEEDA-0C1A-489F-8403-F528CDEF245F}"/>
              </a:ext>
            </a:extLst>
          </p:cNvPr>
          <p:cNvSpPr>
            <a:spLocks noGrp="1"/>
          </p:cNvSpPr>
          <p:nvPr>
            <p:ph type="body" sz="quarter" idx="12"/>
          </p:nvPr>
        </p:nvSpPr>
        <p:spPr>
          <a:xfrm>
            <a:off x="198120" y="1146534"/>
            <a:ext cx="5993288" cy="5575955"/>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0" indent="0">
              <a:buNone/>
            </a:pPr>
            <a:r>
              <a:rPr lang="fi-FI" dirty="0"/>
              <a:t>AVAINASIAT:</a:t>
            </a:r>
          </a:p>
          <a:p>
            <a:pPr marL="0" indent="0">
              <a:buNone/>
            </a:pPr>
            <a:r>
              <a:rPr lang="fi-FI" dirty="0"/>
              <a:t>Yhteisen ymmärryksen, vision ja tavoitteiden rakentaminen </a:t>
            </a:r>
          </a:p>
          <a:p>
            <a:pPr marL="0" indent="0">
              <a:buNone/>
            </a:pPr>
            <a:r>
              <a:rPr lang="fi-FI" dirty="0"/>
              <a:t>Mielenterveyden edistämisen johtaminen ylätasolta käytäntöön </a:t>
            </a:r>
          </a:p>
          <a:p>
            <a:pPr marL="0" indent="0">
              <a:buNone/>
            </a:pPr>
            <a:r>
              <a:rPr lang="fi-FI" dirty="0"/>
              <a:t>Kentän tarpeiden kuuleminen ja huomioiminen </a:t>
            </a:r>
          </a:p>
          <a:p>
            <a:pPr marL="0" indent="0">
              <a:buNone/>
            </a:pPr>
            <a:r>
              <a:rPr lang="fi-FI" dirty="0"/>
              <a:t>Osallisuuden vahvistaminen</a:t>
            </a:r>
          </a:p>
          <a:p>
            <a:pPr marL="0" indent="0">
              <a:buNone/>
            </a:pPr>
            <a:r>
              <a:rPr lang="fi-FI" dirty="0"/>
              <a:t>Henkilöstön hyvinvoinnin ja osaamistarpeiden huomioiminen</a:t>
            </a:r>
          </a:p>
          <a:p>
            <a:pPr marL="0" indent="0">
              <a:buNone/>
            </a:pPr>
            <a:r>
              <a:rPr lang="fi-FI" dirty="0"/>
              <a:t>Edistäminen ja ennaltaehkäisy, varhainen puuttuminen</a:t>
            </a:r>
          </a:p>
          <a:p>
            <a:pPr marL="0" indent="0">
              <a:buNone/>
            </a:pPr>
            <a:r>
              <a:rPr lang="fi-FI" dirty="0"/>
              <a:t>Elämänmittaisen oppimisen mahdollistaminen</a:t>
            </a:r>
          </a:p>
          <a:p>
            <a:pPr marL="0" indent="0">
              <a:buNone/>
            </a:pPr>
            <a:r>
              <a:rPr lang="fi-FI" dirty="0"/>
              <a:t>Turvalliset ja saavutettavat kasvu- ja oppimisympäristöt</a:t>
            </a:r>
          </a:p>
          <a:p>
            <a:pPr marL="0" indent="0">
              <a:buNone/>
            </a:pPr>
            <a:r>
              <a:rPr lang="fi-FI" dirty="0"/>
              <a:t>Monialainen- ja ammatillinen yhteistyö</a:t>
            </a:r>
          </a:p>
          <a:p>
            <a:pPr marL="0" indent="0">
              <a:buNone/>
            </a:pPr>
            <a:r>
              <a:rPr lang="fi-FI" dirty="0"/>
              <a:t>Arvostava kohtaaminen</a:t>
            </a:r>
          </a:p>
          <a:p>
            <a:pPr marL="0" indent="0">
              <a:buNone/>
            </a:pPr>
            <a:r>
              <a:rPr lang="fi-FI" dirty="0"/>
              <a:t>Tuen ja palvelunohjauksen varmistaminen</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169803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95809B-01C6-5868-3554-5944A5953504}"/>
              </a:ext>
            </a:extLst>
          </p:cNvPr>
          <p:cNvSpPr>
            <a:spLocks noGrp="1"/>
          </p:cNvSpPr>
          <p:nvPr>
            <p:ph type="ctrTitle"/>
          </p:nvPr>
        </p:nvSpPr>
        <p:spPr/>
        <p:txBody>
          <a:bodyPr/>
          <a:lstStyle/>
          <a:p>
            <a:r>
              <a:rPr lang="fi-FI" dirty="0"/>
              <a:t>2. Kulttuuri-, liikunta ja vapaa-ajan toimiala</a:t>
            </a:r>
          </a:p>
        </p:txBody>
      </p:sp>
      <p:sp>
        <p:nvSpPr>
          <p:cNvPr id="3" name="Dian numeron paikkamerkki 2">
            <a:extLst>
              <a:ext uri="{FF2B5EF4-FFF2-40B4-BE49-F238E27FC236}">
                <a16:creationId xmlns:a16="http://schemas.microsoft.com/office/drawing/2014/main" id="{4F800AF9-7EB3-BF94-6D18-7B0DFB8B2E89}"/>
              </a:ext>
            </a:extLst>
          </p:cNvPr>
          <p:cNvSpPr>
            <a:spLocks noGrp="1"/>
          </p:cNvSpPr>
          <p:nvPr>
            <p:ph type="sldNum" sz="quarter" idx="4"/>
          </p:nvPr>
        </p:nvSpPr>
        <p:spPr/>
        <p:txBody>
          <a:bodyPr/>
          <a:lstStyle/>
          <a:p>
            <a:fld id="{7D0A3693-5CB6-4B45-8859-D19B56E87773}" type="slidenum">
              <a:rPr lang="en-FI" smtClean="0"/>
              <a:pPr/>
              <a:t>22</a:t>
            </a:fld>
            <a:endParaRPr lang="en-FI"/>
          </a:p>
        </p:txBody>
      </p:sp>
      <p:sp>
        <p:nvSpPr>
          <p:cNvPr id="4" name="Tekstiruutu 3">
            <a:extLst>
              <a:ext uri="{FF2B5EF4-FFF2-40B4-BE49-F238E27FC236}">
                <a16:creationId xmlns:a16="http://schemas.microsoft.com/office/drawing/2014/main" id="{AA9C40A9-D130-4578-8D2F-A1979D583C22}"/>
              </a:ext>
            </a:extLst>
          </p:cNvPr>
          <p:cNvSpPr txBox="1"/>
          <p:nvPr/>
        </p:nvSpPr>
        <p:spPr>
          <a:xfrm>
            <a:off x="6605081" y="4698460"/>
            <a:ext cx="4231532" cy="369332"/>
          </a:xfrm>
          <a:prstGeom prst="rect">
            <a:avLst/>
          </a:prstGeom>
          <a:noFill/>
        </p:spPr>
        <p:txBody>
          <a:bodyPr wrap="square" rtlCol="0">
            <a:spAutoFit/>
          </a:bodyPr>
          <a:lstStyle/>
          <a:p>
            <a:r>
              <a:rPr lang="fi-FI" dirty="0"/>
              <a:t>Myös: Taide- ja kulttuuritoimiala</a:t>
            </a:r>
            <a:endParaRPr lang="en-FI" dirty="0"/>
          </a:p>
        </p:txBody>
      </p:sp>
    </p:spTree>
    <p:extLst>
      <p:ext uri="{BB962C8B-B14F-4D97-AF65-F5344CB8AC3E}">
        <p14:creationId xmlns:p14="http://schemas.microsoft.com/office/powerpoint/2010/main" val="59771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E7AB17-D8CC-4CB4-B763-FC904A822994}"/>
              </a:ext>
            </a:extLst>
          </p:cNvPr>
          <p:cNvSpPr>
            <a:spLocks noGrp="1"/>
          </p:cNvSpPr>
          <p:nvPr>
            <p:ph type="title"/>
          </p:nvPr>
        </p:nvSpPr>
        <p:spPr/>
        <p:txBody>
          <a:bodyPr>
            <a:normAutofit fontScale="90000"/>
          </a:bodyPr>
          <a:lstStyle/>
          <a:p>
            <a:r>
              <a:rPr lang="fi-FI" dirty="0">
                <a:cs typeface="Poppins"/>
              </a:rPr>
              <a:t>Kulttuurin, liikunnan ja vapaa-ajan toimialan tehtävät hyvinvoinnin edistämisessä</a:t>
            </a:r>
            <a:endParaRPr lang="en-FI" dirty="0">
              <a:cs typeface="Poppins"/>
            </a:endParaRPr>
          </a:p>
        </p:txBody>
      </p:sp>
      <p:sp>
        <p:nvSpPr>
          <p:cNvPr id="3" name="Dian numeron paikkamerkki 2">
            <a:extLst>
              <a:ext uri="{FF2B5EF4-FFF2-40B4-BE49-F238E27FC236}">
                <a16:creationId xmlns:a16="http://schemas.microsoft.com/office/drawing/2014/main" id="{8E6D37E9-8881-4A87-AA55-0A3F339F4035}"/>
              </a:ext>
            </a:extLst>
          </p:cNvPr>
          <p:cNvSpPr>
            <a:spLocks noGrp="1"/>
          </p:cNvSpPr>
          <p:nvPr>
            <p:ph type="sldNum" sz="quarter" idx="10"/>
          </p:nvPr>
        </p:nvSpPr>
        <p:spPr/>
        <p:txBody>
          <a:bodyPr/>
          <a:lstStyle/>
          <a:p>
            <a:fld id="{7D0A3693-5CB6-4B45-8859-D19B56E87773}" type="slidenum">
              <a:rPr lang="en-FI" smtClean="0"/>
              <a:pPr/>
              <a:t>23</a:t>
            </a:fld>
            <a:endParaRPr lang="en-FI"/>
          </a:p>
        </p:txBody>
      </p:sp>
      <p:sp>
        <p:nvSpPr>
          <p:cNvPr id="4" name="Tekstin paikkamerkki 3">
            <a:extLst>
              <a:ext uri="{FF2B5EF4-FFF2-40B4-BE49-F238E27FC236}">
                <a16:creationId xmlns:a16="http://schemas.microsoft.com/office/drawing/2014/main" id="{690E854E-0BD4-4863-804A-F4C8B65ED3A9}"/>
              </a:ext>
            </a:extLst>
          </p:cNvPr>
          <p:cNvSpPr>
            <a:spLocks noGrp="1"/>
          </p:cNvSpPr>
          <p:nvPr>
            <p:ph type="body" sz="quarter" idx="11"/>
          </p:nvPr>
        </p:nvSpPr>
        <p:spPr/>
        <p:txBody>
          <a:bodyPr>
            <a:normAutofit/>
          </a:bodyPr>
          <a:lstStyle/>
          <a:p>
            <a:endParaRPr lang="fi-FI" dirty="0"/>
          </a:p>
          <a:p>
            <a:endParaRPr lang="fi-FI" dirty="0"/>
          </a:p>
          <a:p>
            <a:r>
              <a:rPr lang="fi-FI" dirty="0"/>
              <a:t>Taide- ja kulttuuritoimi tukevat henkistä kasvua ja elinikäistä oppimista sekä lisäävät osallisuutta ja kunnan vetovoimaisuutta. Lisäksi ne vähentävät syrjäytymistä.(THL)</a:t>
            </a:r>
          </a:p>
          <a:p>
            <a:r>
              <a:rPr lang="fi-FI" i="1" dirty="0"/>
              <a:t>”Kirjastojen tavoitteena on edistää väestön yhdenvertaisia mahdollisuuksia sivistykseen ja kulttuuriin sekä mahdollistaa tiedon saatavuus ja käyttö. …Kirjastopalvelut ja -tilat edistävät aktiivista kansalaisuutta, demokratiaa ja sananvapautta.”</a:t>
            </a:r>
            <a:r>
              <a:rPr lang="fi-FI" dirty="0"/>
              <a:t> (</a:t>
            </a:r>
            <a:r>
              <a:rPr lang="fi-FI" dirty="0">
                <a:hlinkClick r:id="rId2"/>
              </a:rPr>
              <a:t>Aluehallintovirasto</a:t>
            </a:r>
            <a:r>
              <a:rPr lang="fi-FI" dirty="0"/>
              <a:t>)</a:t>
            </a:r>
          </a:p>
        </p:txBody>
      </p:sp>
    </p:spTree>
    <p:extLst>
      <p:ext uri="{BB962C8B-B14F-4D97-AF65-F5344CB8AC3E}">
        <p14:creationId xmlns:p14="http://schemas.microsoft.com/office/powerpoint/2010/main" val="323430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1E045111-073A-4874-AFDC-E5BE77D527B3}"/>
              </a:ext>
            </a:extLst>
          </p:cNvPr>
          <p:cNvSpPr>
            <a:spLocks noGrp="1"/>
          </p:cNvSpPr>
          <p:nvPr>
            <p:ph type="sldNum" sz="quarter" idx="10"/>
          </p:nvPr>
        </p:nvSpPr>
        <p:spPr/>
        <p:txBody>
          <a:bodyPr/>
          <a:lstStyle/>
          <a:p>
            <a:fld id="{7D0A3693-5CB6-4B45-8859-D19B56E87773}" type="slidenum">
              <a:rPr lang="en-FI" smtClean="0"/>
              <a:pPr/>
              <a:t>24</a:t>
            </a:fld>
            <a:endParaRPr lang="en-FI"/>
          </a:p>
        </p:txBody>
      </p:sp>
      <p:sp>
        <p:nvSpPr>
          <p:cNvPr id="5" name="Otsikko 4">
            <a:extLst>
              <a:ext uri="{FF2B5EF4-FFF2-40B4-BE49-F238E27FC236}">
                <a16:creationId xmlns:a16="http://schemas.microsoft.com/office/drawing/2014/main" id="{FFE7C1F2-EBDE-449D-939B-861DB4645E0B}"/>
              </a:ext>
            </a:extLst>
          </p:cNvPr>
          <p:cNvSpPr>
            <a:spLocks noGrp="1"/>
          </p:cNvSpPr>
          <p:nvPr>
            <p:ph type="title"/>
          </p:nvPr>
        </p:nvSpPr>
        <p:spPr>
          <a:xfrm>
            <a:off x="567199" y="482332"/>
            <a:ext cx="9306129" cy="999217"/>
          </a:xfrm>
        </p:spPr>
        <p:txBody>
          <a:bodyPr/>
          <a:lstStyle/>
          <a:p>
            <a:r>
              <a:rPr lang="fi-FI" dirty="0">
                <a:cs typeface="Poppins"/>
              </a:rPr>
              <a:t>Kulttuurin, liikunnan ja vapaa-ajan toimiala</a:t>
            </a:r>
            <a:endParaRPr lang="en-FI" dirty="0"/>
          </a:p>
        </p:txBody>
      </p:sp>
      <p:sp>
        <p:nvSpPr>
          <p:cNvPr id="6" name="Tekstin paikkamerkki 5">
            <a:extLst>
              <a:ext uri="{FF2B5EF4-FFF2-40B4-BE49-F238E27FC236}">
                <a16:creationId xmlns:a16="http://schemas.microsoft.com/office/drawing/2014/main" id="{51B13518-F135-4653-977C-EE7B340D22D2}"/>
              </a:ext>
            </a:extLst>
          </p:cNvPr>
          <p:cNvSpPr>
            <a:spLocks noGrp="1"/>
          </p:cNvSpPr>
          <p:nvPr>
            <p:ph type="body" sz="quarter" idx="11"/>
          </p:nvPr>
        </p:nvSpPr>
        <p:spPr>
          <a:xfrm>
            <a:off x="6738299" y="1421081"/>
            <a:ext cx="5042517" cy="5080512"/>
          </a:xfrm>
        </p:spPr>
        <p:txBody>
          <a:bodyPr vert="horz" lIns="91440" tIns="45720" rIns="91440" bIns="45720" rtlCol="0" anchor="t">
            <a:normAutofit fontScale="85000" lnSpcReduction="20000"/>
          </a:bodyPr>
          <a:lstStyle/>
          <a:p>
            <a:pPr marL="0" indent="0">
              <a:buNone/>
            </a:pPr>
            <a:r>
              <a:rPr lang="fi-FI" dirty="0"/>
              <a:t>KEINOT:</a:t>
            </a:r>
          </a:p>
          <a:p>
            <a:r>
              <a:rPr lang="fi-FI" dirty="0"/>
              <a:t>Kohderyhmille sopivat sovellukset</a:t>
            </a:r>
          </a:p>
          <a:p>
            <a:r>
              <a:rPr lang="fi-FI" dirty="0"/>
              <a:t>Nuorten osallisuuteen panostaminen</a:t>
            </a:r>
          </a:p>
          <a:p>
            <a:r>
              <a:rPr lang="fi-FI" dirty="0"/>
              <a:t>Jatkuvuuteen panostaminen, säännölliset tapahtumat</a:t>
            </a:r>
          </a:p>
          <a:p>
            <a:r>
              <a:rPr lang="fi-FI" dirty="0"/>
              <a:t>Erilaisten liikkujien paikat</a:t>
            </a:r>
          </a:p>
          <a:p>
            <a:r>
              <a:rPr lang="fi-FI" dirty="0"/>
              <a:t>Kuntarajat ylittävä yhteistyö</a:t>
            </a:r>
          </a:p>
          <a:p>
            <a:r>
              <a:rPr lang="fi-FI" dirty="0">
                <a:ea typeface="+mn-lt"/>
                <a:cs typeface="+mn-lt"/>
              </a:rPr>
              <a:t>Tukea toimijoille; yhteistyö ja avustukset </a:t>
            </a:r>
          </a:p>
          <a:p>
            <a:r>
              <a:rPr lang="fi-FI" dirty="0"/>
              <a:t>Positiivisesta viestiminen</a:t>
            </a:r>
          </a:p>
          <a:p>
            <a:r>
              <a:rPr lang="fi-FI" dirty="0"/>
              <a:t>Taidetta kaikkien ulottuville</a:t>
            </a:r>
          </a:p>
          <a:p>
            <a:r>
              <a:rPr lang="fi-FI" dirty="0"/>
              <a:t>Saavutettavat toimintatilat ja liikuntapaikat</a:t>
            </a:r>
          </a:p>
          <a:p>
            <a:pPr lvl="1"/>
            <a:r>
              <a:rPr lang="fi-FI" dirty="0"/>
              <a:t>Kulttuurin tekemisen ja kokemisen sekä liikkumisen mahdollistavia paikkoja riittävästi</a:t>
            </a:r>
            <a:endParaRPr lang="en-FI" dirty="0"/>
          </a:p>
          <a:p>
            <a:endParaRPr lang="fi-FI" dirty="0"/>
          </a:p>
        </p:txBody>
      </p:sp>
      <p:sp>
        <p:nvSpPr>
          <p:cNvPr id="7" name="Tekstin paikkamerkki 6">
            <a:extLst>
              <a:ext uri="{FF2B5EF4-FFF2-40B4-BE49-F238E27FC236}">
                <a16:creationId xmlns:a16="http://schemas.microsoft.com/office/drawing/2014/main" id="{44FFEEDA-0C1A-489F-8403-F528CDEF245F}"/>
              </a:ext>
            </a:extLst>
          </p:cNvPr>
          <p:cNvSpPr>
            <a:spLocks noGrp="1"/>
          </p:cNvSpPr>
          <p:nvPr>
            <p:ph type="body" sz="quarter" idx="12"/>
          </p:nvPr>
        </p:nvSpPr>
        <p:spPr>
          <a:xfrm>
            <a:off x="567199" y="1390970"/>
            <a:ext cx="5908620" cy="5331520"/>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lnSpcReduction="10000"/>
          </a:bodyPr>
          <a:lstStyle/>
          <a:p>
            <a:pPr marL="0" indent="0">
              <a:buNone/>
            </a:pPr>
            <a:r>
              <a:rPr lang="fi-FI" dirty="0">
                <a:ea typeface="+mn-lt"/>
                <a:cs typeface="+mn-lt"/>
              </a:rPr>
              <a:t>AVAINASIAT:</a:t>
            </a:r>
          </a:p>
          <a:p>
            <a:pPr marL="0" indent="0">
              <a:buNone/>
            </a:pPr>
            <a:r>
              <a:rPr lang="fi-FI" dirty="0"/>
              <a:t>Virkistyksen ja palautumisen mahdollisuudet </a:t>
            </a:r>
            <a:endParaRPr lang="en-US" dirty="0">
              <a:ea typeface="+mn-lt"/>
              <a:cs typeface="+mn-lt"/>
            </a:endParaRPr>
          </a:p>
          <a:p>
            <a:pPr marL="0" indent="0">
              <a:buNone/>
            </a:pPr>
            <a:r>
              <a:rPr lang="fi-FI" dirty="0">
                <a:ea typeface="+mn-lt"/>
                <a:cs typeface="+mn-lt"/>
              </a:rPr>
              <a:t>Yhteisöllisyyteen ja k</a:t>
            </a:r>
            <a:r>
              <a:rPr lang="fi-FI" dirty="0"/>
              <a:t>ohtaamiseen pyrki</a:t>
            </a:r>
            <a:r>
              <a:rPr lang="fi-FI" dirty="0">
                <a:ea typeface="+mn-lt"/>
                <a:cs typeface="+mn-lt"/>
              </a:rPr>
              <a:t>minen</a:t>
            </a:r>
          </a:p>
          <a:p>
            <a:pPr marL="0" indent="0">
              <a:buNone/>
            </a:pPr>
            <a:r>
              <a:rPr lang="fi-FI" dirty="0">
                <a:ea typeface="+mn-lt"/>
                <a:cs typeface="+mn-lt"/>
              </a:rPr>
              <a:t>MINÄ- pystyvyyden vahvistaminen esim. riittävän monipuolisten harrastusmahdollisuuksien kirjolla</a:t>
            </a:r>
          </a:p>
          <a:p>
            <a:pPr marL="0" indent="0">
              <a:buNone/>
            </a:pPr>
            <a:r>
              <a:rPr lang="fi-FI" dirty="0">
                <a:ea typeface="+mn-lt"/>
                <a:cs typeface="+mn-lt"/>
              </a:rPr>
              <a:t>Kulttuurihyvinvoinnin edistäminen</a:t>
            </a:r>
          </a:p>
          <a:p>
            <a:pPr marL="0" indent="0">
              <a:buNone/>
            </a:pPr>
            <a:r>
              <a:rPr lang="fi-FI" dirty="0">
                <a:ea typeface="+mn-lt"/>
                <a:cs typeface="+mn-lt"/>
              </a:rPr>
              <a:t>Palvelupolun miettiminen alusta loppuun; kynnyksen madaltaminen ja saavutettavuus!</a:t>
            </a:r>
          </a:p>
          <a:p>
            <a:pPr marL="0" indent="0">
              <a:buNone/>
            </a:pPr>
            <a:r>
              <a:rPr lang="fi-FI" dirty="0">
                <a:ea typeface="+mn-lt"/>
                <a:cs typeface="+mn-lt"/>
              </a:rPr>
              <a:t>Kulttuurisensitiivisyys, m</a:t>
            </a:r>
            <a:r>
              <a:rPr lang="fi-FI" dirty="0"/>
              <a:t>oninaisuuden huomioiminen</a:t>
            </a:r>
          </a:p>
          <a:p>
            <a:pPr marL="0" indent="0">
              <a:buNone/>
            </a:pPr>
            <a:r>
              <a:rPr lang="fi-FI" dirty="0"/>
              <a:t>Turvallisen tilan periaatteet</a:t>
            </a:r>
          </a:p>
          <a:p>
            <a:endParaRPr lang="fi-FI" dirty="0"/>
          </a:p>
          <a:p>
            <a:endParaRPr lang="en-FI" dirty="0"/>
          </a:p>
        </p:txBody>
      </p:sp>
    </p:spTree>
    <p:extLst>
      <p:ext uri="{BB962C8B-B14F-4D97-AF65-F5344CB8AC3E}">
        <p14:creationId xmlns:p14="http://schemas.microsoft.com/office/powerpoint/2010/main" val="3099853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95809B-01C6-5868-3554-5944A5953504}"/>
              </a:ext>
            </a:extLst>
          </p:cNvPr>
          <p:cNvSpPr>
            <a:spLocks noGrp="1"/>
          </p:cNvSpPr>
          <p:nvPr>
            <p:ph type="ctrTitle"/>
          </p:nvPr>
        </p:nvSpPr>
        <p:spPr/>
        <p:txBody>
          <a:bodyPr/>
          <a:lstStyle/>
          <a:p>
            <a:r>
              <a:rPr lang="fi-FI" dirty="0"/>
              <a:t>3. Ympäristö-, kaavoitus- ja tekninen toimiala</a:t>
            </a:r>
          </a:p>
        </p:txBody>
      </p:sp>
      <p:sp>
        <p:nvSpPr>
          <p:cNvPr id="3" name="Dian numeron paikkamerkki 2">
            <a:extLst>
              <a:ext uri="{FF2B5EF4-FFF2-40B4-BE49-F238E27FC236}">
                <a16:creationId xmlns:a16="http://schemas.microsoft.com/office/drawing/2014/main" id="{4F800AF9-7EB3-BF94-6D18-7B0DFB8B2E89}"/>
              </a:ext>
            </a:extLst>
          </p:cNvPr>
          <p:cNvSpPr>
            <a:spLocks noGrp="1"/>
          </p:cNvSpPr>
          <p:nvPr>
            <p:ph type="sldNum" sz="quarter" idx="4"/>
          </p:nvPr>
        </p:nvSpPr>
        <p:spPr/>
        <p:txBody>
          <a:bodyPr/>
          <a:lstStyle/>
          <a:p>
            <a:fld id="{7D0A3693-5CB6-4B45-8859-D19B56E87773}" type="slidenum">
              <a:rPr lang="en-FI" smtClean="0"/>
              <a:pPr/>
              <a:t>25</a:t>
            </a:fld>
            <a:endParaRPr lang="en-FI"/>
          </a:p>
        </p:txBody>
      </p:sp>
    </p:spTree>
    <p:extLst>
      <p:ext uri="{BB962C8B-B14F-4D97-AF65-F5344CB8AC3E}">
        <p14:creationId xmlns:p14="http://schemas.microsoft.com/office/powerpoint/2010/main" val="2706922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C123FE-6FE2-4014-933D-F41DD554193A}"/>
              </a:ext>
            </a:extLst>
          </p:cNvPr>
          <p:cNvSpPr>
            <a:spLocks noGrp="1"/>
          </p:cNvSpPr>
          <p:nvPr>
            <p:ph type="title"/>
          </p:nvPr>
        </p:nvSpPr>
        <p:spPr/>
        <p:txBody>
          <a:bodyPr>
            <a:normAutofit fontScale="90000"/>
          </a:bodyPr>
          <a:lstStyle/>
          <a:p>
            <a:r>
              <a:rPr lang="fi-FI" dirty="0"/>
              <a:t>Ympäristö-, kaavoitus- ja teknisen toimialan tehtävät hyvinvoinnin edistämisessä</a:t>
            </a:r>
            <a:endParaRPr lang="en-FI" dirty="0"/>
          </a:p>
        </p:txBody>
      </p:sp>
      <p:sp>
        <p:nvSpPr>
          <p:cNvPr id="3" name="Dian numeron paikkamerkki 2">
            <a:extLst>
              <a:ext uri="{FF2B5EF4-FFF2-40B4-BE49-F238E27FC236}">
                <a16:creationId xmlns:a16="http://schemas.microsoft.com/office/drawing/2014/main" id="{AC85C623-F010-4CDA-91D9-950BE6329C0A}"/>
              </a:ext>
            </a:extLst>
          </p:cNvPr>
          <p:cNvSpPr>
            <a:spLocks noGrp="1"/>
          </p:cNvSpPr>
          <p:nvPr>
            <p:ph type="sldNum" sz="quarter" idx="10"/>
          </p:nvPr>
        </p:nvSpPr>
        <p:spPr/>
        <p:txBody>
          <a:bodyPr/>
          <a:lstStyle/>
          <a:p>
            <a:fld id="{7D0A3693-5CB6-4B45-8859-D19B56E87773}" type="slidenum">
              <a:rPr lang="en-FI" smtClean="0"/>
              <a:pPr/>
              <a:t>26</a:t>
            </a:fld>
            <a:endParaRPr lang="en-FI"/>
          </a:p>
        </p:txBody>
      </p:sp>
      <p:sp>
        <p:nvSpPr>
          <p:cNvPr id="4" name="Tekstin paikkamerkki 3">
            <a:extLst>
              <a:ext uri="{FF2B5EF4-FFF2-40B4-BE49-F238E27FC236}">
                <a16:creationId xmlns:a16="http://schemas.microsoft.com/office/drawing/2014/main" id="{ACA7AD07-21BF-4324-ABFF-FEA30614AE79}"/>
              </a:ext>
            </a:extLst>
          </p:cNvPr>
          <p:cNvSpPr>
            <a:spLocks noGrp="1"/>
          </p:cNvSpPr>
          <p:nvPr>
            <p:ph type="body" sz="quarter" idx="11"/>
          </p:nvPr>
        </p:nvSpPr>
        <p:spPr/>
        <p:txBody>
          <a:bodyPr>
            <a:normAutofit/>
          </a:bodyPr>
          <a:lstStyle/>
          <a:p>
            <a:endParaRPr lang="fi-FI" dirty="0"/>
          </a:p>
          <a:p>
            <a:endParaRPr lang="fi-FI" dirty="0"/>
          </a:p>
          <a:p>
            <a:r>
              <a:rPr lang="fi-FI" dirty="0"/>
              <a:t>Ympäristö- ja tekninen toimiala luo edellytykset asumiselle, liikkumiselle ja palvelutuotannolle kunnassa. (THL) </a:t>
            </a:r>
          </a:p>
          <a:p>
            <a:r>
              <a:rPr lang="fi-FI" dirty="0"/>
              <a:t>Terveellisyys, turvallisuus, esteettömyys ja viihtyisyys ovat elinympäristön tärkeitä ominaisuuksia joilla edistetään myös mielenterveyttä. </a:t>
            </a:r>
            <a:r>
              <a:rPr lang="fi-FI" i="1" dirty="0"/>
              <a:t>”Kehittämisessä parhaat tulokset saavutetaan kuntalaisia kuunnellen kaavoituksen, rakennusvalvonnan, ympäristösuojelun ja ympäristöterveyden yhteistyöllä.” </a:t>
            </a:r>
            <a:r>
              <a:rPr lang="fi-FI" dirty="0"/>
              <a:t>(</a:t>
            </a:r>
            <a:r>
              <a:rPr lang="fi-FI" dirty="0">
                <a:hlinkClick r:id="rId2"/>
              </a:rPr>
              <a:t>Kuntaliitto</a:t>
            </a:r>
            <a:r>
              <a:rPr lang="fi-FI" dirty="0"/>
              <a:t>)</a:t>
            </a:r>
          </a:p>
        </p:txBody>
      </p:sp>
    </p:spTree>
    <p:extLst>
      <p:ext uri="{BB962C8B-B14F-4D97-AF65-F5344CB8AC3E}">
        <p14:creationId xmlns:p14="http://schemas.microsoft.com/office/powerpoint/2010/main" val="2180718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1E045111-073A-4874-AFDC-E5BE77D527B3}"/>
              </a:ext>
            </a:extLst>
          </p:cNvPr>
          <p:cNvSpPr>
            <a:spLocks noGrp="1"/>
          </p:cNvSpPr>
          <p:nvPr>
            <p:ph type="sldNum" sz="quarter" idx="10"/>
          </p:nvPr>
        </p:nvSpPr>
        <p:spPr/>
        <p:txBody>
          <a:bodyPr/>
          <a:lstStyle/>
          <a:p>
            <a:fld id="{7D0A3693-5CB6-4B45-8859-D19B56E87773}" type="slidenum">
              <a:rPr lang="en-FI" smtClean="0"/>
              <a:pPr/>
              <a:t>27</a:t>
            </a:fld>
            <a:endParaRPr lang="en-FI"/>
          </a:p>
        </p:txBody>
      </p:sp>
      <p:sp>
        <p:nvSpPr>
          <p:cNvPr id="5" name="Otsikko 4">
            <a:extLst>
              <a:ext uri="{FF2B5EF4-FFF2-40B4-BE49-F238E27FC236}">
                <a16:creationId xmlns:a16="http://schemas.microsoft.com/office/drawing/2014/main" id="{FFE7C1F2-EBDE-449D-939B-861DB4645E0B}"/>
              </a:ext>
            </a:extLst>
          </p:cNvPr>
          <p:cNvSpPr>
            <a:spLocks noGrp="1"/>
          </p:cNvSpPr>
          <p:nvPr>
            <p:ph type="title"/>
          </p:nvPr>
        </p:nvSpPr>
        <p:spPr>
          <a:xfrm>
            <a:off x="643809" y="313116"/>
            <a:ext cx="9306129" cy="999217"/>
          </a:xfrm>
        </p:spPr>
        <p:txBody>
          <a:bodyPr>
            <a:normAutofit/>
          </a:bodyPr>
          <a:lstStyle/>
          <a:p>
            <a:r>
              <a:rPr lang="fi-FI" dirty="0"/>
              <a:t>Ympäristö, kaavoitus ja tekninen toimiala</a:t>
            </a:r>
            <a:endParaRPr lang="en-FI" dirty="0"/>
          </a:p>
        </p:txBody>
      </p:sp>
      <p:sp>
        <p:nvSpPr>
          <p:cNvPr id="6" name="Tekstin paikkamerkki 5">
            <a:extLst>
              <a:ext uri="{FF2B5EF4-FFF2-40B4-BE49-F238E27FC236}">
                <a16:creationId xmlns:a16="http://schemas.microsoft.com/office/drawing/2014/main" id="{51B13518-F135-4653-977C-EE7B340D22D2}"/>
              </a:ext>
            </a:extLst>
          </p:cNvPr>
          <p:cNvSpPr>
            <a:spLocks noGrp="1"/>
          </p:cNvSpPr>
          <p:nvPr>
            <p:ph type="body" sz="quarter" idx="11"/>
          </p:nvPr>
        </p:nvSpPr>
        <p:spPr>
          <a:xfrm>
            <a:off x="6359520" y="1074052"/>
            <a:ext cx="5634362" cy="5861502"/>
          </a:xfrm>
        </p:spPr>
        <p:txBody>
          <a:bodyPr vert="horz" lIns="91440" tIns="45720" rIns="91440" bIns="45720" rtlCol="0" anchor="t">
            <a:normAutofit/>
          </a:bodyPr>
          <a:lstStyle/>
          <a:p>
            <a:pPr marL="0" indent="0">
              <a:buNone/>
            </a:pPr>
            <a:r>
              <a:rPr lang="fi-FI" dirty="0"/>
              <a:t>KEINOT:</a:t>
            </a:r>
          </a:p>
          <a:p>
            <a:r>
              <a:rPr lang="fi-FI" dirty="0"/>
              <a:t>Julkisen liikenteen reitit, hinta ja saavutettavuus</a:t>
            </a:r>
          </a:p>
          <a:p>
            <a:r>
              <a:rPr lang="fi-FI" dirty="0"/>
              <a:t>Monimuotoinen lähiluonto, riittävät palvelut</a:t>
            </a:r>
          </a:p>
          <a:p>
            <a:pPr lvl="1"/>
            <a:r>
              <a:rPr lang="fi-FI" dirty="0"/>
              <a:t>Kohderyhmäajattelua roskisten, penkkien, leikkipaikkojen, koirapuistojen ym. sijoitteluun</a:t>
            </a:r>
          </a:p>
          <a:p>
            <a:r>
              <a:rPr lang="fi-FI" dirty="0"/>
              <a:t>Toimivat tilat ja kulkuväylät ympäri vuoden </a:t>
            </a:r>
          </a:p>
          <a:p>
            <a:r>
              <a:rPr lang="fi-FI" dirty="0">
                <a:ea typeface="+mn-lt"/>
                <a:cs typeface="+mn-lt"/>
              </a:rPr>
              <a:t>Virikkeelliset ja liikkumaan kannustavat oleskelu- harrastus- ja opiskeluympäristöt</a:t>
            </a:r>
          </a:p>
          <a:p>
            <a:pPr lvl="1"/>
            <a:r>
              <a:rPr lang="fi-FI" dirty="0">
                <a:ea typeface="+mn-lt"/>
                <a:cs typeface="+mn-lt"/>
              </a:rPr>
              <a:t>Esim. t</a:t>
            </a:r>
            <a:r>
              <a:rPr lang="fi-FI" dirty="0"/>
              <a:t>aiteen, kulttuurin lisääminen</a:t>
            </a:r>
          </a:p>
          <a:p>
            <a:pPr lvl="1"/>
            <a:endParaRPr lang="fi-FI" dirty="0"/>
          </a:p>
          <a:p>
            <a:endParaRPr lang="fi-FI" dirty="0"/>
          </a:p>
        </p:txBody>
      </p:sp>
      <p:sp>
        <p:nvSpPr>
          <p:cNvPr id="7" name="Tekstin paikkamerkki 6">
            <a:extLst>
              <a:ext uri="{FF2B5EF4-FFF2-40B4-BE49-F238E27FC236}">
                <a16:creationId xmlns:a16="http://schemas.microsoft.com/office/drawing/2014/main" id="{44FFEEDA-0C1A-489F-8403-F528CDEF245F}"/>
              </a:ext>
            </a:extLst>
          </p:cNvPr>
          <p:cNvSpPr>
            <a:spLocks noGrp="1"/>
          </p:cNvSpPr>
          <p:nvPr>
            <p:ph type="body" sz="quarter" idx="12"/>
          </p:nvPr>
        </p:nvSpPr>
        <p:spPr>
          <a:xfrm>
            <a:off x="281566" y="1074052"/>
            <a:ext cx="6077954" cy="5861503"/>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fontScale="92500"/>
          </a:bodyPr>
          <a:lstStyle/>
          <a:p>
            <a:pPr marL="0" indent="0">
              <a:buNone/>
            </a:pPr>
            <a:r>
              <a:rPr lang="fi-FI" b="1" dirty="0">
                <a:ea typeface="+mn-lt"/>
                <a:cs typeface="+mn-lt"/>
              </a:rPr>
              <a:t>AVAINASIAT</a:t>
            </a:r>
            <a:r>
              <a:rPr lang="fi-FI" dirty="0">
                <a:ea typeface="+mn-lt"/>
                <a:cs typeface="+mn-lt"/>
              </a:rPr>
              <a:t>:</a:t>
            </a:r>
          </a:p>
          <a:p>
            <a:pPr marL="0" indent="0">
              <a:buNone/>
            </a:pPr>
            <a:r>
              <a:rPr lang="fi-FI" b="1" dirty="0"/>
              <a:t>Kuntalaisten kuuleminen; </a:t>
            </a:r>
            <a:r>
              <a:rPr lang="fi-FI" b="1" dirty="0">
                <a:ea typeface="+mn-lt"/>
                <a:cs typeface="+mn-lt"/>
              </a:rPr>
              <a:t>Kaavoitus </a:t>
            </a:r>
            <a:r>
              <a:rPr lang="fi-FI" b="1" dirty="0" err="1">
                <a:ea typeface="+mn-lt"/>
                <a:cs typeface="+mn-lt"/>
              </a:rPr>
              <a:t>osallistaen</a:t>
            </a:r>
            <a:r>
              <a:rPr lang="fi-FI" b="1" dirty="0">
                <a:ea typeface="+mn-lt"/>
                <a:cs typeface="+mn-lt"/>
              </a:rPr>
              <a:t> eri kohderyhmiä kuullen, monikanavaisesti</a:t>
            </a:r>
          </a:p>
          <a:p>
            <a:pPr marL="0" indent="0">
              <a:buNone/>
            </a:pPr>
            <a:r>
              <a:rPr lang="fi-FI" dirty="0"/>
              <a:t>Viihtyisyyden ja esteettisyyden lisäksi myös ihmisten rentoutumisen, liikkumisen ja virkistäytymisen tarpeet</a:t>
            </a:r>
          </a:p>
          <a:p>
            <a:pPr marL="0" indent="0">
              <a:buNone/>
            </a:pPr>
            <a:r>
              <a:rPr lang="fi-FI" dirty="0">
                <a:ea typeface="+mn-lt"/>
                <a:cs typeface="+mn-lt"/>
              </a:rPr>
              <a:t>Luonnolla positiiviset Mt vaikutukset: luontoyhteyden varmistaminen eri ihmisryhmille</a:t>
            </a:r>
          </a:p>
          <a:p>
            <a:pPr marL="0" indent="0">
              <a:buNone/>
            </a:pPr>
            <a:r>
              <a:rPr lang="fi-FI" dirty="0">
                <a:ea typeface="+mn-lt"/>
                <a:cs typeface="+mn-lt"/>
              </a:rPr>
              <a:t>Esteettömyyden, turvallisuuden ja osallisuuden varmistaminen; kohtaamisen paikat </a:t>
            </a:r>
          </a:p>
          <a:p>
            <a:pPr marL="0" indent="0">
              <a:buNone/>
            </a:pPr>
            <a:r>
              <a:rPr lang="fi-FI" dirty="0">
                <a:ea typeface="+mn-lt"/>
                <a:cs typeface="+mn-lt"/>
              </a:rPr>
              <a:t>Toimiva infrastruktuuri mahdollistaa elävän kuntakulttuurin</a:t>
            </a:r>
          </a:p>
          <a:p>
            <a:pPr marL="0" indent="0">
              <a:buNone/>
            </a:pPr>
            <a:r>
              <a:rPr lang="fi-FI" dirty="0">
                <a:ea typeface="+mn-lt"/>
                <a:cs typeface="+mn-lt"/>
              </a:rPr>
              <a:t>Meluntorjunta ja rauhalliset alueet</a:t>
            </a:r>
          </a:p>
          <a:p>
            <a:pPr marL="0" indent="0">
              <a:buNone/>
            </a:pPr>
            <a:r>
              <a:rPr lang="fi-FI" dirty="0">
                <a:ea typeface="+mn-lt"/>
                <a:cs typeface="+mn-lt"/>
              </a:rPr>
              <a:t>Erilaisten asumistarpeiden huomioiminen</a:t>
            </a:r>
          </a:p>
          <a:p>
            <a:endParaRPr lang="fi-FI" dirty="0"/>
          </a:p>
          <a:p>
            <a:endParaRPr lang="en-FI" dirty="0"/>
          </a:p>
        </p:txBody>
      </p:sp>
    </p:spTree>
    <p:extLst>
      <p:ext uri="{BB962C8B-B14F-4D97-AF65-F5344CB8AC3E}">
        <p14:creationId xmlns:p14="http://schemas.microsoft.com/office/powerpoint/2010/main" val="3404696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95809B-01C6-5868-3554-5944A5953504}"/>
              </a:ext>
            </a:extLst>
          </p:cNvPr>
          <p:cNvSpPr>
            <a:spLocks noGrp="1"/>
          </p:cNvSpPr>
          <p:nvPr>
            <p:ph type="ctrTitle"/>
          </p:nvPr>
        </p:nvSpPr>
        <p:spPr/>
        <p:txBody>
          <a:bodyPr>
            <a:normAutofit/>
          </a:bodyPr>
          <a:lstStyle/>
          <a:p>
            <a:r>
              <a:rPr lang="fi-FI" dirty="0"/>
              <a:t>4. Hallinto ja talous</a:t>
            </a:r>
            <a:br>
              <a:rPr lang="fi-FI" dirty="0"/>
            </a:br>
            <a:endParaRPr lang="fi-FI" dirty="0"/>
          </a:p>
        </p:txBody>
      </p:sp>
      <p:sp>
        <p:nvSpPr>
          <p:cNvPr id="3" name="Dian numeron paikkamerkki 2">
            <a:extLst>
              <a:ext uri="{FF2B5EF4-FFF2-40B4-BE49-F238E27FC236}">
                <a16:creationId xmlns:a16="http://schemas.microsoft.com/office/drawing/2014/main" id="{4F800AF9-7EB3-BF94-6D18-7B0DFB8B2E89}"/>
              </a:ext>
            </a:extLst>
          </p:cNvPr>
          <p:cNvSpPr>
            <a:spLocks noGrp="1"/>
          </p:cNvSpPr>
          <p:nvPr>
            <p:ph type="sldNum" sz="quarter" idx="4"/>
          </p:nvPr>
        </p:nvSpPr>
        <p:spPr/>
        <p:txBody>
          <a:bodyPr/>
          <a:lstStyle/>
          <a:p>
            <a:fld id="{7D0A3693-5CB6-4B45-8859-D19B56E87773}" type="slidenum">
              <a:rPr lang="en-FI" smtClean="0"/>
              <a:pPr/>
              <a:t>28</a:t>
            </a:fld>
            <a:endParaRPr lang="en-FI"/>
          </a:p>
        </p:txBody>
      </p:sp>
    </p:spTree>
    <p:extLst>
      <p:ext uri="{BB962C8B-B14F-4D97-AF65-F5344CB8AC3E}">
        <p14:creationId xmlns:p14="http://schemas.microsoft.com/office/powerpoint/2010/main" val="3865722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DD54F9A-3206-10E6-32D0-A8177704DDEE}"/>
              </a:ext>
            </a:extLst>
          </p:cNvPr>
          <p:cNvSpPr>
            <a:spLocks noGrp="1"/>
          </p:cNvSpPr>
          <p:nvPr>
            <p:ph type="sldNum" sz="quarter" idx="10"/>
          </p:nvPr>
        </p:nvSpPr>
        <p:spPr/>
        <p:txBody>
          <a:bodyPr/>
          <a:lstStyle/>
          <a:p>
            <a:fld id="{7D0A3693-5CB6-4B45-8859-D19B56E87773}" type="slidenum">
              <a:rPr lang="en-FI" smtClean="0"/>
              <a:pPr/>
              <a:t>29</a:t>
            </a:fld>
            <a:endParaRPr lang="en-FI"/>
          </a:p>
        </p:txBody>
      </p:sp>
      <p:sp>
        <p:nvSpPr>
          <p:cNvPr id="3" name="Otsikko 2">
            <a:extLst>
              <a:ext uri="{FF2B5EF4-FFF2-40B4-BE49-F238E27FC236}">
                <a16:creationId xmlns:a16="http://schemas.microsoft.com/office/drawing/2014/main" id="{ECC46F3C-1146-BE29-EAAD-1E9B4C2AAD7C}"/>
              </a:ext>
            </a:extLst>
          </p:cNvPr>
          <p:cNvSpPr>
            <a:spLocks noGrp="1"/>
          </p:cNvSpPr>
          <p:nvPr>
            <p:ph type="title"/>
          </p:nvPr>
        </p:nvSpPr>
        <p:spPr/>
        <p:txBody>
          <a:bodyPr/>
          <a:lstStyle/>
          <a:p>
            <a:r>
              <a:rPr lang="fi-FI" dirty="0"/>
              <a:t>Hallinnon tehtävät hyvinvoinnin edistämisessä</a:t>
            </a:r>
          </a:p>
        </p:txBody>
      </p:sp>
      <p:sp>
        <p:nvSpPr>
          <p:cNvPr id="4" name="Tekstin paikkamerkki 3">
            <a:extLst>
              <a:ext uri="{FF2B5EF4-FFF2-40B4-BE49-F238E27FC236}">
                <a16:creationId xmlns:a16="http://schemas.microsoft.com/office/drawing/2014/main" id="{BC4DCA03-4A09-086A-CA71-B0661F1AFAF9}"/>
              </a:ext>
            </a:extLst>
          </p:cNvPr>
          <p:cNvSpPr>
            <a:spLocks noGrp="1"/>
          </p:cNvSpPr>
          <p:nvPr>
            <p:ph type="body" sz="quarter" idx="11"/>
          </p:nvPr>
        </p:nvSpPr>
        <p:spPr/>
        <p:txBody>
          <a:bodyPr/>
          <a:lstStyle/>
          <a:p>
            <a:r>
              <a:rPr lang="fi-FI" i="1" dirty="0"/>
              <a:t>Strategia ja suunnittelu: Kunnan johdon tehtävänä on kehittää ja hyväksyä strategioita ja suunnitelmia mielenterveyden edistämiseksi. Esim. mielenterveysstrategioiden ja -ohjelmien laatiminen sekä mielenterveyden huomioiminen kuntakehityssuunnitelmissa.</a:t>
            </a:r>
          </a:p>
          <a:p>
            <a:r>
              <a:rPr lang="fi-FI" i="1" dirty="0"/>
              <a:t>Vaikuttaa kaikkien hallinnonalojen mahdollisuuksiin edistää mielenterveyttä kohdentamalla oikein mitoitettuja resursseja</a:t>
            </a:r>
          </a:p>
          <a:p>
            <a:r>
              <a:rPr lang="fi-FI" i="1" dirty="0"/>
              <a:t>”Hyvinvoinnin edistämisen tehtävä on laaja ja edellyttää poikkihallinnollista yhteistyötä.” </a:t>
            </a:r>
            <a:r>
              <a:rPr lang="fi-FI" dirty="0"/>
              <a:t>(</a:t>
            </a:r>
            <a:r>
              <a:rPr lang="fi-FI" dirty="0">
                <a:hlinkClick r:id="rId2"/>
              </a:rPr>
              <a:t>Kuntaliitto</a:t>
            </a:r>
            <a:r>
              <a:rPr lang="fi-FI" dirty="0"/>
              <a:t>)</a:t>
            </a:r>
          </a:p>
          <a:p>
            <a:r>
              <a:rPr lang="fi-FI" i="1" dirty="0"/>
              <a:t>Palveluiden kehittäminen ja niiden saatavuuden varmistaminen</a:t>
            </a:r>
          </a:p>
          <a:p>
            <a:endParaRPr lang="en-FI" dirty="0"/>
          </a:p>
          <a:p>
            <a:endParaRPr lang="fi-FI" dirty="0"/>
          </a:p>
        </p:txBody>
      </p:sp>
    </p:spTree>
    <p:extLst>
      <p:ext uri="{BB962C8B-B14F-4D97-AF65-F5344CB8AC3E}">
        <p14:creationId xmlns:p14="http://schemas.microsoft.com/office/powerpoint/2010/main" val="158857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A49D656-94B8-27DF-8B45-44A94AA268FF}"/>
              </a:ext>
            </a:extLst>
          </p:cNvPr>
          <p:cNvSpPr>
            <a:spLocks noGrp="1"/>
          </p:cNvSpPr>
          <p:nvPr>
            <p:ph type="title"/>
          </p:nvPr>
        </p:nvSpPr>
        <p:spPr>
          <a:xfrm>
            <a:off x="838200" y="500062"/>
            <a:ext cx="10515600" cy="1325563"/>
          </a:xfrm>
        </p:spPr>
        <p:txBody>
          <a:bodyPr anchor="ctr">
            <a:normAutofit fontScale="90000"/>
          </a:bodyPr>
          <a:lstStyle/>
          <a:p>
            <a:r>
              <a:rPr lang="fi-FI" dirty="0"/>
              <a:t>Edistävän mielenterveystyön tavoitteena on suojaavien tekijöiden lisääminen ja riskitekijöiden vähentämien</a:t>
            </a:r>
            <a:br>
              <a:rPr lang="en-US" dirty="0"/>
            </a:br>
            <a:endParaRPr lang="fi-FI" dirty="0"/>
          </a:p>
        </p:txBody>
      </p:sp>
      <p:sp>
        <p:nvSpPr>
          <p:cNvPr id="2" name="Dian numeron paikkamerkki 1">
            <a:extLst>
              <a:ext uri="{FF2B5EF4-FFF2-40B4-BE49-F238E27FC236}">
                <a16:creationId xmlns:a16="http://schemas.microsoft.com/office/drawing/2014/main" id="{E147B12E-6547-153D-A486-3B7649E02B54}"/>
              </a:ext>
            </a:extLst>
          </p:cNvPr>
          <p:cNvSpPr>
            <a:spLocks noGrp="1"/>
          </p:cNvSpPr>
          <p:nvPr>
            <p:ph type="sldNum" sz="quarter" idx="12"/>
          </p:nvPr>
        </p:nvSpPr>
        <p:spPr>
          <a:xfrm>
            <a:off x="198120" y="6357366"/>
            <a:ext cx="891378" cy="365124"/>
          </a:xfrm>
        </p:spPr>
        <p:txBody>
          <a:bodyPr anchor="ctr">
            <a:normAutofit/>
          </a:bodyPr>
          <a:lstStyle/>
          <a:p>
            <a:pPr>
              <a:spcAft>
                <a:spcPts val="600"/>
              </a:spcAft>
            </a:pPr>
            <a:fld id="{7D0A3693-5CB6-4B45-8859-D19B56E87773}" type="slidenum">
              <a:rPr lang="en-FI" smtClean="0"/>
              <a:pPr>
                <a:spcAft>
                  <a:spcPts val="600"/>
                </a:spcAft>
              </a:pPr>
              <a:t>3</a:t>
            </a:fld>
            <a:endParaRPr lang="en-FI"/>
          </a:p>
        </p:txBody>
      </p:sp>
      <p:graphicFrame>
        <p:nvGraphicFramePr>
          <p:cNvPr id="6" name="Tekstin paikkamerkki 3">
            <a:extLst>
              <a:ext uri="{FF2B5EF4-FFF2-40B4-BE49-F238E27FC236}">
                <a16:creationId xmlns:a16="http://schemas.microsoft.com/office/drawing/2014/main" id="{56D0761F-8F1F-75CD-2614-678292461FB6}"/>
              </a:ext>
            </a:extLst>
          </p:cNvPr>
          <p:cNvGraphicFramePr/>
          <p:nvPr>
            <p:extLst>
              <p:ext uri="{D42A27DB-BD31-4B8C-83A1-F6EECF244321}">
                <p14:modId xmlns:p14="http://schemas.microsoft.com/office/powerpoint/2010/main" val="21664230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693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1E045111-073A-4874-AFDC-E5BE77D527B3}"/>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D0A3693-5CB6-4B45-8859-D19B56E87773}" type="slidenum">
              <a:rPr kumimoji="0" lang="en-FI"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FI"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Otsikko 4">
            <a:extLst>
              <a:ext uri="{FF2B5EF4-FFF2-40B4-BE49-F238E27FC236}">
                <a16:creationId xmlns:a16="http://schemas.microsoft.com/office/drawing/2014/main" id="{FFE7C1F2-EBDE-449D-939B-861DB4645E0B}"/>
              </a:ext>
            </a:extLst>
          </p:cNvPr>
          <p:cNvSpPr>
            <a:spLocks noGrp="1"/>
          </p:cNvSpPr>
          <p:nvPr>
            <p:ph type="title"/>
          </p:nvPr>
        </p:nvSpPr>
        <p:spPr>
          <a:xfrm>
            <a:off x="762508" y="302153"/>
            <a:ext cx="9306129" cy="999217"/>
          </a:xfrm>
        </p:spPr>
        <p:txBody>
          <a:bodyPr/>
          <a:lstStyle/>
          <a:p>
            <a:r>
              <a:rPr lang="fi-FI" dirty="0"/>
              <a:t>Hallinto ja talous</a:t>
            </a:r>
            <a:endParaRPr lang="en-FI" dirty="0"/>
          </a:p>
        </p:txBody>
      </p:sp>
      <p:sp>
        <p:nvSpPr>
          <p:cNvPr id="6" name="Tekstin paikkamerkki 5">
            <a:extLst>
              <a:ext uri="{FF2B5EF4-FFF2-40B4-BE49-F238E27FC236}">
                <a16:creationId xmlns:a16="http://schemas.microsoft.com/office/drawing/2014/main" id="{51B13518-F135-4653-977C-EE7B340D22D2}"/>
              </a:ext>
            </a:extLst>
          </p:cNvPr>
          <p:cNvSpPr>
            <a:spLocks noGrp="1"/>
          </p:cNvSpPr>
          <p:nvPr>
            <p:ph type="body" sz="quarter" idx="11"/>
          </p:nvPr>
        </p:nvSpPr>
        <p:spPr>
          <a:xfrm>
            <a:off x="6255872" y="837143"/>
            <a:ext cx="5557348" cy="5520223"/>
          </a:xfrm>
        </p:spPr>
        <p:txBody>
          <a:bodyPr>
            <a:normAutofit fontScale="92500"/>
          </a:bodyPr>
          <a:lstStyle/>
          <a:p>
            <a:pPr marL="0" indent="0">
              <a:buNone/>
            </a:pPr>
            <a:r>
              <a:rPr lang="fi-FI" sz="2600" dirty="0"/>
              <a:t>KEINOT:</a:t>
            </a:r>
          </a:p>
          <a:p>
            <a:r>
              <a:rPr lang="fi-FI" sz="1600" dirty="0"/>
              <a:t>Mielenterveyttä tukevan ilmapiirin vahvistaminen työnantajana ja yhteistyökumppanina</a:t>
            </a:r>
          </a:p>
          <a:p>
            <a:pPr lvl="0"/>
            <a:r>
              <a:rPr lang="fi-FI" sz="1600" dirty="0"/>
              <a:t>Selkeät osallisuuden kanavat kaikille</a:t>
            </a:r>
          </a:p>
          <a:p>
            <a:pPr lvl="1"/>
            <a:r>
              <a:rPr lang="fi-FI" sz="1600" dirty="0"/>
              <a:t>Selkokielisyys viestinnässä, päätöksissä</a:t>
            </a:r>
          </a:p>
          <a:p>
            <a:r>
              <a:rPr lang="fi-FI" sz="1600" dirty="0"/>
              <a:t>Päätökset pohjautuvat tietoon, päätöksenteon avoimuus</a:t>
            </a:r>
          </a:p>
          <a:p>
            <a:r>
              <a:rPr lang="fi-FI" sz="1600" dirty="0"/>
              <a:t>Ennaltaehkäisevät toimenpiteet:. Tuki mielenterveyden edistämiseen tähtääville hankkeille ja aloitteille.</a:t>
            </a:r>
          </a:p>
          <a:p>
            <a:r>
              <a:rPr lang="fi-FI" sz="1600" dirty="0"/>
              <a:t>Koulutus ja tiedottaminen: Esim. tiedotuskampanjat, koulutusta ja tapahtumia, jotka lisäävät tietoisuutta mielenterveydestä ja sen edistämisestä. </a:t>
            </a:r>
          </a:p>
          <a:p>
            <a:pPr lvl="1"/>
            <a:r>
              <a:rPr lang="fi-FI" sz="1200" dirty="0"/>
              <a:t>Konkreettiset esimerkit tehdyistä hyvinvointiteoista.</a:t>
            </a:r>
          </a:p>
          <a:p>
            <a:r>
              <a:rPr lang="fi-FI" sz="1600" dirty="0"/>
              <a:t>Mielenterveysvaikutusten arviointi (MIVA)</a:t>
            </a:r>
          </a:p>
          <a:p>
            <a:r>
              <a:rPr lang="fi-FI" sz="1600" dirty="0"/>
              <a:t>Luottamushenkilöiden mukaanotto helpottaa hyvien käytänteiden läpimenoa</a:t>
            </a:r>
          </a:p>
          <a:p>
            <a:r>
              <a:rPr lang="fi-FI" sz="1600" dirty="0"/>
              <a:t>Poikkihallinnollisuus, yhteistyö ja sovitut, selkeät vastuut</a:t>
            </a:r>
          </a:p>
          <a:p>
            <a:pPr lvl="1"/>
            <a:r>
              <a:rPr lang="fi-FI" sz="1600" dirty="0"/>
              <a:t>Poikkihallinnollisen työn koordinointi ja resurssointi</a:t>
            </a:r>
          </a:p>
        </p:txBody>
      </p:sp>
      <p:sp>
        <p:nvSpPr>
          <p:cNvPr id="7" name="Tekstin paikkamerkki 6">
            <a:extLst>
              <a:ext uri="{FF2B5EF4-FFF2-40B4-BE49-F238E27FC236}">
                <a16:creationId xmlns:a16="http://schemas.microsoft.com/office/drawing/2014/main" id="{44FFEEDA-0C1A-489F-8403-F528CDEF245F}"/>
              </a:ext>
            </a:extLst>
          </p:cNvPr>
          <p:cNvSpPr>
            <a:spLocks noGrp="1"/>
          </p:cNvSpPr>
          <p:nvPr>
            <p:ph type="body" sz="quarter" idx="12"/>
          </p:nvPr>
        </p:nvSpPr>
        <p:spPr>
          <a:xfrm>
            <a:off x="212780" y="894897"/>
            <a:ext cx="5883220" cy="5963103"/>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fi-FI" dirty="0"/>
              <a:t>AVAINASIAT:</a:t>
            </a:r>
          </a:p>
          <a:p>
            <a:pPr marL="0" indent="0">
              <a:buNone/>
            </a:pPr>
            <a:r>
              <a:rPr lang="fi-FI" dirty="0"/>
              <a:t>Mielenterveysjohtaminen ja osaamiseen panostaminen</a:t>
            </a:r>
          </a:p>
          <a:p>
            <a:pPr marL="0" indent="0">
              <a:buNone/>
            </a:pPr>
            <a:r>
              <a:rPr lang="fi-FI" dirty="0"/>
              <a:t>Yhteisesti rakennettu visio</a:t>
            </a:r>
          </a:p>
          <a:p>
            <a:pPr marL="0" indent="0">
              <a:buNone/>
            </a:pPr>
            <a:r>
              <a:rPr lang="fi-FI" dirty="0"/>
              <a:t>Tahto, sitoutuminen, avoimuus </a:t>
            </a:r>
            <a:endParaRPr lang="en-FI" dirty="0"/>
          </a:p>
          <a:p>
            <a:pPr marL="0" indent="0">
              <a:buNone/>
            </a:pPr>
            <a:r>
              <a:rPr lang="fi-FI" dirty="0"/>
              <a:t>Henkilöstön hyvinvointi; puheeksi otto sisältäen kunnioituksen, varhaisen tuen ja ohjauksen</a:t>
            </a:r>
          </a:p>
          <a:p>
            <a:pPr marL="0" indent="0">
              <a:buNone/>
            </a:pPr>
            <a:r>
              <a:rPr lang="fi-FI" dirty="0"/>
              <a:t>Helposti lähestyttävä, kuunteleva ja kuntalaisten arjen ymmärtävä johtoryhmä</a:t>
            </a:r>
          </a:p>
          <a:p>
            <a:pPr marL="0" indent="0">
              <a:buNone/>
            </a:pPr>
            <a:r>
              <a:rPr lang="fi-FI" dirty="0"/>
              <a:t>Palveluiden saatavuuden varmistaminen</a:t>
            </a:r>
          </a:p>
          <a:p>
            <a:pPr marL="0" indent="0">
              <a:buNone/>
            </a:pPr>
            <a:r>
              <a:rPr lang="fi-FI" dirty="0"/>
              <a:t>Yhteistyö eri toimijoiden kanssa</a:t>
            </a:r>
          </a:p>
          <a:p>
            <a:pPr marL="0" indent="0">
              <a:buNone/>
            </a:pPr>
            <a:endParaRPr lang="fi-FI" dirty="0"/>
          </a:p>
        </p:txBody>
      </p:sp>
    </p:spTree>
    <p:extLst>
      <p:ext uri="{BB962C8B-B14F-4D97-AF65-F5344CB8AC3E}">
        <p14:creationId xmlns:p14="http://schemas.microsoft.com/office/powerpoint/2010/main" val="3325034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95809B-01C6-5868-3554-5944A5953504}"/>
              </a:ext>
            </a:extLst>
          </p:cNvPr>
          <p:cNvSpPr>
            <a:spLocks noGrp="1"/>
          </p:cNvSpPr>
          <p:nvPr>
            <p:ph type="ctrTitle"/>
          </p:nvPr>
        </p:nvSpPr>
        <p:spPr/>
        <p:txBody>
          <a:bodyPr/>
          <a:lstStyle/>
          <a:p>
            <a:r>
              <a:rPr lang="fi-FI" dirty="0"/>
              <a:t>6. Työllisyys- ja elinkeinopalvelut (TE)</a:t>
            </a:r>
          </a:p>
        </p:txBody>
      </p:sp>
      <p:sp>
        <p:nvSpPr>
          <p:cNvPr id="3" name="Dian numeron paikkamerkki 2">
            <a:extLst>
              <a:ext uri="{FF2B5EF4-FFF2-40B4-BE49-F238E27FC236}">
                <a16:creationId xmlns:a16="http://schemas.microsoft.com/office/drawing/2014/main" id="{4F800AF9-7EB3-BF94-6D18-7B0DFB8B2E89}"/>
              </a:ext>
            </a:extLst>
          </p:cNvPr>
          <p:cNvSpPr>
            <a:spLocks noGrp="1"/>
          </p:cNvSpPr>
          <p:nvPr>
            <p:ph type="sldNum" sz="quarter" idx="4"/>
          </p:nvPr>
        </p:nvSpPr>
        <p:spPr/>
        <p:txBody>
          <a:bodyPr/>
          <a:lstStyle/>
          <a:p>
            <a:fld id="{7D0A3693-5CB6-4B45-8859-D19B56E87773}" type="slidenum">
              <a:rPr lang="en-FI" smtClean="0"/>
              <a:pPr/>
              <a:t>31</a:t>
            </a:fld>
            <a:endParaRPr lang="en-FI"/>
          </a:p>
        </p:txBody>
      </p:sp>
    </p:spTree>
    <p:extLst>
      <p:ext uri="{BB962C8B-B14F-4D97-AF65-F5344CB8AC3E}">
        <p14:creationId xmlns:p14="http://schemas.microsoft.com/office/powerpoint/2010/main" val="595839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DD54F9A-3206-10E6-32D0-A8177704DDEE}"/>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D0A3693-5CB6-4B45-8859-D19B56E87773}" type="slidenum">
              <a:rPr kumimoji="0" lang="en-FI"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FI"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Otsikko 2">
            <a:extLst>
              <a:ext uri="{FF2B5EF4-FFF2-40B4-BE49-F238E27FC236}">
                <a16:creationId xmlns:a16="http://schemas.microsoft.com/office/drawing/2014/main" id="{ECC46F3C-1146-BE29-EAAD-1E9B4C2AAD7C}"/>
              </a:ext>
            </a:extLst>
          </p:cNvPr>
          <p:cNvSpPr>
            <a:spLocks noGrp="1"/>
          </p:cNvSpPr>
          <p:nvPr>
            <p:ph type="title"/>
          </p:nvPr>
        </p:nvSpPr>
        <p:spPr>
          <a:xfrm>
            <a:off x="780263" y="287023"/>
            <a:ext cx="9306129" cy="999217"/>
          </a:xfrm>
        </p:spPr>
        <p:txBody>
          <a:bodyPr>
            <a:normAutofit fontScale="90000"/>
          </a:bodyPr>
          <a:lstStyle/>
          <a:p>
            <a:r>
              <a:rPr lang="fi-FI" dirty="0"/>
              <a:t>TE-palvelujen tehtävät hyvinvoinnin edistämisessä</a:t>
            </a:r>
          </a:p>
        </p:txBody>
      </p:sp>
      <p:sp>
        <p:nvSpPr>
          <p:cNvPr id="4" name="Tekstin paikkamerkki 3">
            <a:extLst>
              <a:ext uri="{FF2B5EF4-FFF2-40B4-BE49-F238E27FC236}">
                <a16:creationId xmlns:a16="http://schemas.microsoft.com/office/drawing/2014/main" id="{BC4DCA03-4A09-086A-CA71-B0661F1AFAF9}"/>
              </a:ext>
            </a:extLst>
          </p:cNvPr>
          <p:cNvSpPr>
            <a:spLocks noGrp="1"/>
          </p:cNvSpPr>
          <p:nvPr>
            <p:ph type="body" sz="quarter" idx="11"/>
          </p:nvPr>
        </p:nvSpPr>
        <p:spPr/>
        <p:txBody>
          <a:bodyPr>
            <a:normAutofit fontScale="92500"/>
          </a:bodyPr>
          <a:lstStyle/>
          <a:p>
            <a:r>
              <a:rPr lang="fi-FI" i="1" dirty="0"/>
              <a:t>Työllisyyden edistäminen ja työnhakijoiden auttaminen, työttömyysturvasta huolehtiminen</a:t>
            </a:r>
          </a:p>
          <a:p>
            <a:r>
              <a:rPr lang="fi-FI" i="1" dirty="0"/>
              <a:t>Työkyvyn, koulutus- ja ammatinvalinnan tuki</a:t>
            </a:r>
          </a:p>
          <a:p>
            <a:r>
              <a:rPr lang="fi-FI" i="1" dirty="0"/>
              <a:t>Työnantajien palvelut: auttavat myös työnantajia löytämään sopivia työntekijöitä ja tarjoavat palveluita, jotka helpottavat rekrytointia ja parantavat työvoiman saatavuutta. Tämä voi parantaa paikallista työllisyystilannetta ja edistää alueen taloudellista kehitystä.</a:t>
            </a:r>
          </a:p>
          <a:p>
            <a:r>
              <a:rPr lang="fi-FI" i="1" dirty="0"/>
              <a:t>Yrittäjyyden tukeminen: neuvontaa ja ohjausta yrittäjiksi aikoville henkilöille. neuvontaa yritystoiminnan kehittämisessä. Yrittäjyys edistää paikallista taloudellista kehitystä ja työllisyyttä, sekä tarjoaa yksilöille mahdollisuuden toteuttaa itseään ja vaikuttaa omaan työtilanteeseensa.</a:t>
            </a:r>
            <a:endParaRPr lang="en-FI" i="1" dirty="0"/>
          </a:p>
          <a:p>
            <a:endParaRPr lang="fi-FI" dirty="0"/>
          </a:p>
        </p:txBody>
      </p:sp>
    </p:spTree>
    <p:extLst>
      <p:ext uri="{BB962C8B-B14F-4D97-AF65-F5344CB8AC3E}">
        <p14:creationId xmlns:p14="http://schemas.microsoft.com/office/powerpoint/2010/main" val="2421061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1E045111-073A-4874-AFDC-E5BE77D527B3}"/>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D0A3693-5CB6-4B45-8859-D19B56E87773}" type="slidenum">
              <a:rPr kumimoji="0" lang="en-FI"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en-FI"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Otsikko 4">
            <a:extLst>
              <a:ext uri="{FF2B5EF4-FFF2-40B4-BE49-F238E27FC236}">
                <a16:creationId xmlns:a16="http://schemas.microsoft.com/office/drawing/2014/main" id="{FFE7C1F2-EBDE-449D-939B-861DB4645E0B}"/>
              </a:ext>
            </a:extLst>
          </p:cNvPr>
          <p:cNvSpPr>
            <a:spLocks noGrp="1"/>
          </p:cNvSpPr>
          <p:nvPr>
            <p:ph type="title"/>
          </p:nvPr>
        </p:nvSpPr>
        <p:spPr>
          <a:xfrm>
            <a:off x="762508" y="302153"/>
            <a:ext cx="9814366" cy="999217"/>
          </a:xfrm>
        </p:spPr>
        <p:txBody>
          <a:bodyPr>
            <a:normAutofit/>
          </a:bodyPr>
          <a:lstStyle/>
          <a:p>
            <a:r>
              <a:rPr lang="fi-FI" dirty="0"/>
              <a:t>Työllisyys- ja elinkeinopalvelut</a:t>
            </a:r>
            <a:endParaRPr lang="en-FI" dirty="0"/>
          </a:p>
        </p:txBody>
      </p:sp>
      <p:sp>
        <p:nvSpPr>
          <p:cNvPr id="6" name="Tekstin paikkamerkki 5">
            <a:extLst>
              <a:ext uri="{FF2B5EF4-FFF2-40B4-BE49-F238E27FC236}">
                <a16:creationId xmlns:a16="http://schemas.microsoft.com/office/drawing/2014/main" id="{51B13518-F135-4653-977C-EE7B340D22D2}"/>
              </a:ext>
            </a:extLst>
          </p:cNvPr>
          <p:cNvSpPr>
            <a:spLocks noGrp="1"/>
          </p:cNvSpPr>
          <p:nvPr>
            <p:ph type="body" sz="quarter" idx="11"/>
          </p:nvPr>
        </p:nvSpPr>
        <p:spPr>
          <a:xfrm>
            <a:off x="6634652" y="1018567"/>
            <a:ext cx="5557348" cy="5617904"/>
          </a:xfrm>
        </p:spPr>
        <p:txBody>
          <a:bodyPr>
            <a:normAutofit/>
          </a:bodyPr>
          <a:lstStyle/>
          <a:p>
            <a:pPr marL="0" indent="0">
              <a:buNone/>
            </a:pPr>
            <a:r>
              <a:rPr lang="fi-FI" sz="2900" dirty="0"/>
              <a:t>KEINOT:</a:t>
            </a:r>
          </a:p>
          <a:p>
            <a:r>
              <a:rPr lang="fi-FI" sz="2900" dirty="0">
                <a:latin typeface="+mn-lt"/>
              </a:rPr>
              <a:t>Tietoisuuden lisääminen</a:t>
            </a:r>
          </a:p>
          <a:p>
            <a:r>
              <a:rPr lang="fi-FI" sz="2900" dirty="0">
                <a:latin typeface="+mn-lt"/>
              </a:rPr>
              <a:t>Henkilöstön koulutus MT asioihin</a:t>
            </a:r>
          </a:p>
          <a:p>
            <a:r>
              <a:rPr lang="fi-FI" sz="2900" dirty="0">
                <a:latin typeface="+mn-lt"/>
              </a:rPr>
              <a:t>Monialainen yhteistyö</a:t>
            </a:r>
          </a:p>
          <a:p>
            <a:r>
              <a:rPr lang="fi-FI" sz="2900" dirty="0">
                <a:latin typeface="+mn-lt"/>
              </a:rPr>
              <a:t>Joustavat palvelut</a:t>
            </a:r>
          </a:p>
          <a:p>
            <a:r>
              <a:rPr lang="fi-FI" sz="2900" dirty="0">
                <a:latin typeface="+mn-lt"/>
              </a:rPr>
              <a:t>Työnhaun tuki</a:t>
            </a:r>
          </a:p>
          <a:p>
            <a:r>
              <a:rPr lang="fi-FI" sz="2900" dirty="0">
                <a:latin typeface="+mn-lt"/>
              </a:rPr>
              <a:t>Vertaistuen tarjoaminen</a:t>
            </a:r>
          </a:p>
          <a:p>
            <a:r>
              <a:rPr lang="fi-FI" sz="2900" dirty="0">
                <a:latin typeface="+mn-lt"/>
              </a:rPr>
              <a:t>Yrittäjien tuki</a:t>
            </a:r>
          </a:p>
        </p:txBody>
      </p:sp>
      <p:sp>
        <p:nvSpPr>
          <p:cNvPr id="7" name="Tekstin paikkamerkki 6">
            <a:extLst>
              <a:ext uri="{FF2B5EF4-FFF2-40B4-BE49-F238E27FC236}">
                <a16:creationId xmlns:a16="http://schemas.microsoft.com/office/drawing/2014/main" id="{44FFEEDA-0C1A-489F-8403-F528CDEF245F}"/>
              </a:ext>
            </a:extLst>
          </p:cNvPr>
          <p:cNvSpPr>
            <a:spLocks noGrp="1"/>
          </p:cNvSpPr>
          <p:nvPr>
            <p:ph type="body" sz="quarter" idx="12"/>
          </p:nvPr>
        </p:nvSpPr>
        <p:spPr>
          <a:xfrm>
            <a:off x="391801" y="1018567"/>
            <a:ext cx="5883220" cy="5617904"/>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fi-FI" dirty="0"/>
              <a:t>AVAINASIAT:</a:t>
            </a:r>
          </a:p>
          <a:p>
            <a:pPr marL="0" indent="0">
              <a:buNone/>
            </a:pPr>
            <a:r>
              <a:rPr lang="fi-FI" dirty="0"/>
              <a:t>Helposti lähestyttävä, kuunteleva ja kunnioittava asiakaskohtaaminen</a:t>
            </a:r>
          </a:p>
          <a:p>
            <a:pPr marL="0" indent="0">
              <a:buNone/>
            </a:pPr>
            <a:r>
              <a:rPr lang="fi-FI" dirty="0"/>
              <a:t>Joustavuus ja erilaiset elämäntilanteet ymmärtävä lähestymistapa</a:t>
            </a:r>
          </a:p>
          <a:p>
            <a:pPr marL="0" indent="0">
              <a:buNone/>
            </a:pPr>
            <a:r>
              <a:rPr lang="fi-FI" dirty="0"/>
              <a:t>Kokonaisvaltainen tuki mahdollista monialaisella yhteistyöllä</a:t>
            </a:r>
          </a:p>
          <a:p>
            <a:pPr marL="0" indent="0">
              <a:buNone/>
            </a:pPr>
            <a:r>
              <a:rPr lang="fi-FI" dirty="0"/>
              <a:t>Kohderyhmien ymmärrys palvelukirjossa ja tarjonnassa</a:t>
            </a:r>
          </a:p>
          <a:p>
            <a:pPr marL="0" indent="0">
              <a:buNone/>
            </a:pPr>
            <a:r>
              <a:rPr lang="fi-FI" dirty="0"/>
              <a:t>Kunnan yritysten palveluiden monimuotoisuus ja saavutettavuus</a:t>
            </a:r>
          </a:p>
        </p:txBody>
      </p:sp>
    </p:spTree>
    <p:extLst>
      <p:ext uri="{BB962C8B-B14F-4D97-AF65-F5344CB8AC3E}">
        <p14:creationId xmlns:p14="http://schemas.microsoft.com/office/powerpoint/2010/main" val="3080904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AAD26FF-F8C8-48C5-9441-68DDA709330D}"/>
              </a:ext>
            </a:extLst>
          </p:cNvPr>
          <p:cNvSpPr>
            <a:spLocks noGrp="1"/>
          </p:cNvSpPr>
          <p:nvPr>
            <p:ph type="sldNum" sz="quarter" idx="10"/>
          </p:nvPr>
        </p:nvSpPr>
        <p:spPr/>
        <p:txBody>
          <a:bodyPr/>
          <a:lstStyle/>
          <a:p>
            <a:fld id="{7D0A3693-5CB6-4B45-8859-D19B56E87773}" type="slidenum">
              <a:rPr lang="en-FI" smtClean="0"/>
              <a:pPr/>
              <a:t>34</a:t>
            </a:fld>
            <a:endParaRPr lang="en-FI"/>
          </a:p>
        </p:txBody>
      </p:sp>
      <p:graphicFrame>
        <p:nvGraphicFramePr>
          <p:cNvPr id="3" name="Kaaviokuva 2">
            <a:extLst>
              <a:ext uri="{FF2B5EF4-FFF2-40B4-BE49-F238E27FC236}">
                <a16:creationId xmlns:a16="http://schemas.microsoft.com/office/drawing/2014/main" id="{AB14646E-9E2D-41FB-8B5F-E612336CA627}"/>
              </a:ext>
            </a:extLst>
          </p:cNvPr>
          <p:cNvGraphicFramePr/>
          <p:nvPr>
            <p:extLst>
              <p:ext uri="{D42A27DB-BD31-4B8C-83A1-F6EECF244321}">
                <p14:modId xmlns:p14="http://schemas.microsoft.com/office/powerpoint/2010/main" val="2761709378"/>
              </p:ext>
            </p:extLst>
          </p:nvPr>
        </p:nvGraphicFramePr>
        <p:xfrm>
          <a:off x="2582944" y="480767"/>
          <a:ext cx="9464512" cy="6004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ruutu 3">
            <a:extLst>
              <a:ext uri="{FF2B5EF4-FFF2-40B4-BE49-F238E27FC236}">
                <a16:creationId xmlns:a16="http://schemas.microsoft.com/office/drawing/2014/main" id="{A8509081-B3AC-469D-A1CE-09806E66946F}"/>
              </a:ext>
            </a:extLst>
          </p:cNvPr>
          <p:cNvSpPr txBox="1"/>
          <p:nvPr/>
        </p:nvSpPr>
        <p:spPr>
          <a:xfrm>
            <a:off x="329637" y="2843786"/>
            <a:ext cx="2573517" cy="20090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i-FI" sz="2800" dirty="0">
                <a:solidFill>
                  <a:schemeClr val="bg1"/>
                </a:solidFill>
              </a:rPr>
              <a:t>Kohti toimiala-kohtaista  toimenpide- suunnitelmaa</a:t>
            </a:r>
            <a:endParaRPr lang="en-FI" sz="2800" dirty="0">
              <a:solidFill>
                <a:schemeClr val="bg1"/>
              </a:solidFill>
            </a:endParaRPr>
          </a:p>
        </p:txBody>
      </p:sp>
    </p:spTree>
    <p:extLst>
      <p:ext uri="{BB962C8B-B14F-4D97-AF65-F5344CB8AC3E}">
        <p14:creationId xmlns:p14="http://schemas.microsoft.com/office/powerpoint/2010/main" val="133357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AAD26FF-F8C8-48C5-9441-68DDA709330D}"/>
              </a:ext>
            </a:extLst>
          </p:cNvPr>
          <p:cNvSpPr>
            <a:spLocks noGrp="1"/>
          </p:cNvSpPr>
          <p:nvPr>
            <p:ph type="sldNum" sz="quarter" idx="10"/>
          </p:nvPr>
        </p:nvSpPr>
        <p:spPr/>
        <p:txBody>
          <a:bodyPr/>
          <a:lstStyle/>
          <a:p>
            <a:fld id="{7D0A3693-5CB6-4B45-8859-D19B56E87773}" type="slidenum">
              <a:rPr lang="en-FI" smtClean="0"/>
              <a:pPr/>
              <a:t>35</a:t>
            </a:fld>
            <a:endParaRPr lang="en-FI"/>
          </a:p>
        </p:txBody>
      </p:sp>
      <p:graphicFrame>
        <p:nvGraphicFramePr>
          <p:cNvPr id="4" name="Taulukko 4">
            <a:extLst>
              <a:ext uri="{FF2B5EF4-FFF2-40B4-BE49-F238E27FC236}">
                <a16:creationId xmlns:a16="http://schemas.microsoft.com/office/drawing/2014/main" id="{4B2F2E60-B6C0-4188-B53C-B213842F7342}"/>
              </a:ext>
            </a:extLst>
          </p:cNvPr>
          <p:cNvGraphicFramePr>
            <a:graphicFrameLocks noGrp="1"/>
          </p:cNvGraphicFramePr>
          <p:nvPr>
            <p:extLst>
              <p:ext uri="{D42A27DB-BD31-4B8C-83A1-F6EECF244321}">
                <p14:modId xmlns:p14="http://schemas.microsoft.com/office/powerpoint/2010/main" val="3613273649"/>
              </p:ext>
            </p:extLst>
          </p:nvPr>
        </p:nvGraphicFramePr>
        <p:xfrm>
          <a:off x="914399" y="301841"/>
          <a:ext cx="10200443" cy="6273007"/>
        </p:xfrm>
        <a:graphic>
          <a:graphicData uri="http://schemas.openxmlformats.org/drawingml/2006/table">
            <a:tbl>
              <a:tblPr firstRow="1" bandRow="1">
                <a:tableStyleId>{5C22544A-7EE6-4342-B048-85BDC9FD1C3A}</a:tableStyleId>
              </a:tblPr>
              <a:tblGrid>
                <a:gridCol w="3439974">
                  <a:extLst>
                    <a:ext uri="{9D8B030D-6E8A-4147-A177-3AD203B41FA5}">
                      <a16:colId xmlns:a16="http://schemas.microsoft.com/office/drawing/2014/main" val="2898671952"/>
                    </a:ext>
                  </a:extLst>
                </a:gridCol>
                <a:gridCol w="6760469">
                  <a:extLst>
                    <a:ext uri="{9D8B030D-6E8A-4147-A177-3AD203B41FA5}">
                      <a16:colId xmlns:a16="http://schemas.microsoft.com/office/drawing/2014/main" val="2323601720"/>
                    </a:ext>
                  </a:extLst>
                </a:gridCol>
              </a:tblGrid>
              <a:tr h="518886">
                <a:tc gridSpan="2">
                  <a:txBody>
                    <a:bodyPr/>
                    <a:lstStyle/>
                    <a:p>
                      <a:pPr algn="ctr"/>
                      <a:r>
                        <a:rPr lang="fi-FI" dirty="0"/>
                        <a:t>TOIMIALAKOHTAINEN HYVÄN MIELEN SUUNNITELMA</a:t>
                      </a:r>
                      <a:endParaRPr lang="en-FI" dirty="0"/>
                    </a:p>
                  </a:txBody>
                  <a:tcPr anchor="ctr"/>
                </a:tc>
                <a:tc hMerge="1">
                  <a:txBody>
                    <a:bodyPr/>
                    <a:lstStyle/>
                    <a:p>
                      <a:endParaRPr lang="en-FI" dirty="0"/>
                    </a:p>
                  </a:txBody>
                  <a:tcPr/>
                </a:tc>
                <a:extLst>
                  <a:ext uri="{0D108BD9-81ED-4DB2-BD59-A6C34878D82A}">
                    <a16:rowId xmlns:a16="http://schemas.microsoft.com/office/drawing/2014/main" val="1936009341"/>
                  </a:ext>
                </a:extLst>
              </a:tr>
              <a:tr h="981030">
                <a:tc>
                  <a:txBody>
                    <a:bodyPr/>
                    <a:lstStyle/>
                    <a:p>
                      <a:pPr marL="342900" indent="-342900">
                        <a:buFont typeface="+mj-lt"/>
                        <a:buAutoNum type="arabicParenR"/>
                      </a:pPr>
                      <a:r>
                        <a:rPr lang="fi-FI" b="1" dirty="0"/>
                        <a:t>Missio ja visio</a:t>
                      </a:r>
                      <a:endParaRPr lang="en-FI" b="1" dirty="0"/>
                    </a:p>
                  </a:txBody>
                  <a:tcPr/>
                </a:tc>
                <a:tc>
                  <a:txBody>
                    <a:bodyPr/>
                    <a:lstStyle/>
                    <a:p>
                      <a:pPr marL="285750" indent="-285750">
                        <a:buFontTx/>
                        <a:buChar char="-"/>
                      </a:pPr>
                      <a:r>
                        <a:rPr lang="fi-FI" dirty="0"/>
                        <a:t>Perustuu kunnan hyvinvointistrategiaan ja toimialan tehtävään</a:t>
                      </a:r>
                    </a:p>
                    <a:p>
                      <a:pPr marL="285750" indent="-285750">
                        <a:buFontTx/>
                        <a:buChar char="-"/>
                      </a:pPr>
                      <a:r>
                        <a:rPr lang="fi-FI" dirty="0"/>
                        <a:t>Miten toimialalla edistetään mielenterveyttä?</a:t>
                      </a:r>
                      <a:endParaRPr lang="en-FI" dirty="0"/>
                    </a:p>
                  </a:txBody>
                  <a:tcPr/>
                </a:tc>
                <a:extLst>
                  <a:ext uri="{0D108BD9-81ED-4DB2-BD59-A6C34878D82A}">
                    <a16:rowId xmlns:a16="http://schemas.microsoft.com/office/drawing/2014/main" val="3972924341"/>
                  </a:ext>
                </a:extLst>
              </a:tr>
              <a:tr h="981030">
                <a:tc>
                  <a:txBody>
                    <a:bodyPr/>
                    <a:lstStyle/>
                    <a:p>
                      <a:pPr marL="342900" indent="-342900">
                        <a:buFont typeface="+mj-lt"/>
                        <a:buAutoNum type="arabicParenR" startAt="2"/>
                      </a:pPr>
                      <a:r>
                        <a:rPr lang="fi-FI" b="1" dirty="0"/>
                        <a:t>Lähtötilanne</a:t>
                      </a:r>
                      <a:endParaRPr lang="en-FI" b="1" dirty="0"/>
                    </a:p>
                  </a:txBody>
                  <a:tcPr/>
                </a:tc>
                <a:tc>
                  <a:txBody>
                    <a:bodyPr/>
                    <a:lstStyle/>
                    <a:p>
                      <a:pPr marL="285750" indent="-285750">
                        <a:buFontTx/>
                        <a:buChar char="-"/>
                      </a:pPr>
                      <a:r>
                        <a:rPr lang="fi-FI" dirty="0"/>
                        <a:t>Perustuu tarkistuslistaan ja muihin tietolähteisiin</a:t>
                      </a:r>
                    </a:p>
                    <a:p>
                      <a:pPr marL="285750" indent="-285750">
                        <a:buFontTx/>
                        <a:buChar char="-"/>
                      </a:pPr>
                      <a:r>
                        <a:rPr lang="fi-FI" dirty="0"/>
                        <a:t>Toimiala tunnistaa mahdollisuutensa kohentaa mielen hyvinvointia </a:t>
                      </a:r>
                    </a:p>
                  </a:txBody>
                  <a:tcPr/>
                </a:tc>
                <a:extLst>
                  <a:ext uri="{0D108BD9-81ED-4DB2-BD59-A6C34878D82A}">
                    <a16:rowId xmlns:a16="http://schemas.microsoft.com/office/drawing/2014/main" val="3214967646"/>
                  </a:ext>
                </a:extLst>
              </a:tr>
              <a:tr h="1275340">
                <a:tc>
                  <a:txBody>
                    <a:bodyPr/>
                    <a:lstStyle/>
                    <a:p>
                      <a:pPr marL="342900" indent="-342900">
                        <a:buFont typeface="+mj-lt"/>
                        <a:buAutoNum type="arabicParenR" startAt="3"/>
                      </a:pPr>
                      <a:r>
                        <a:rPr lang="fi-FI" b="1" dirty="0"/>
                        <a:t>Toimialakohtaiset yhdyspinnat mielen hyvinvointiin</a:t>
                      </a:r>
                      <a:endParaRPr lang="en-FI" b="1" dirty="0"/>
                    </a:p>
                  </a:txBody>
                  <a:tcPr/>
                </a:tc>
                <a:tc>
                  <a:txBody>
                    <a:bodyPr/>
                    <a:lstStyle/>
                    <a:p>
                      <a:pPr marL="285750" indent="-285750">
                        <a:buFontTx/>
                        <a:buChar char="-"/>
                      </a:pPr>
                      <a:r>
                        <a:rPr lang="fi-FI" dirty="0"/>
                        <a:t>Toimialalla on tiedossa, miten sen tekemä työ linkittyy mielen hyvinvointiin</a:t>
                      </a:r>
                    </a:p>
                    <a:p>
                      <a:pPr marL="285750" indent="-285750">
                        <a:buFontTx/>
                        <a:buChar char="-"/>
                      </a:pPr>
                      <a:r>
                        <a:rPr lang="fi-FI" dirty="0"/>
                        <a:t>Tiedostaa keskeiset kumppaninsa ja synergiat muiden toimialojen kanssa</a:t>
                      </a:r>
                      <a:endParaRPr lang="en-FI" dirty="0"/>
                    </a:p>
                  </a:txBody>
                  <a:tcPr/>
                </a:tc>
                <a:extLst>
                  <a:ext uri="{0D108BD9-81ED-4DB2-BD59-A6C34878D82A}">
                    <a16:rowId xmlns:a16="http://schemas.microsoft.com/office/drawing/2014/main" val="3662226275"/>
                  </a:ext>
                </a:extLst>
              </a:tr>
              <a:tr h="981030">
                <a:tc>
                  <a:txBody>
                    <a:bodyPr/>
                    <a:lstStyle/>
                    <a:p>
                      <a:pPr marL="342900" indent="-342900">
                        <a:buFont typeface="+mj-lt"/>
                        <a:buAutoNum type="arabicParenR" startAt="4"/>
                      </a:pPr>
                      <a:r>
                        <a:rPr lang="fi-FI" b="1" dirty="0"/>
                        <a:t>Hyvää mieltä edistävä työkulttuuri</a:t>
                      </a:r>
                      <a:endParaRPr lang="en-FI" b="1" dirty="0"/>
                    </a:p>
                  </a:txBody>
                  <a:tcPr/>
                </a:tc>
                <a:tc>
                  <a:txBody>
                    <a:bodyPr/>
                    <a:lstStyle/>
                    <a:p>
                      <a:pPr marL="285750" indent="-285750">
                        <a:buFontTx/>
                        <a:buChar char="-"/>
                      </a:pPr>
                      <a:r>
                        <a:rPr lang="fi-FI" dirty="0"/>
                        <a:t>Toimialan sisäinen ja ulkoinen kehitystyö työilmapiirin, kommunikaation ja yhteistyön parantamiseksi</a:t>
                      </a:r>
                    </a:p>
                    <a:p>
                      <a:pPr marL="285750" indent="-285750">
                        <a:buFontTx/>
                        <a:buChar char="-"/>
                      </a:pPr>
                      <a:r>
                        <a:rPr lang="fi-FI" i="1" dirty="0"/>
                        <a:t>Mitä sinulle kuuluu/miten menee/ tarvitsetko apua?</a:t>
                      </a:r>
                      <a:endParaRPr lang="en-FI" i="1" dirty="0"/>
                    </a:p>
                  </a:txBody>
                  <a:tcPr/>
                </a:tc>
                <a:extLst>
                  <a:ext uri="{0D108BD9-81ED-4DB2-BD59-A6C34878D82A}">
                    <a16:rowId xmlns:a16="http://schemas.microsoft.com/office/drawing/2014/main" val="2691363200"/>
                  </a:ext>
                </a:extLst>
              </a:tr>
              <a:tr h="895611">
                <a:tc>
                  <a:txBody>
                    <a:bodyPr/>
                    <a:lstStyle/>
                    <a:p>
                      <a:pPr marL="342900" indent="-342900">
                        <a:buFont typeface="+mj-lt"/>
                        <a:buAutoNum type="arabicParenR" startAt="5"/>
                      </a:pPr>
                      <a:r>
                        <a:rPr lang="fi-FI" b="1" dirty="0"/>
                        <a:t>Kehityskohteet seuraavalle kaudelle</a:t>
                      </a:r>
                      <a:endParaRPr lang="en-FI" b="1" dirty="0"/>
                    </a:p>
                  </a:txBody>
                  <a:tcPr/>
                </a:tc>
                <a:tc>
                  <a:txBody>
                    <a:bodyPr/>
                    <a:lstStyle/>
                    <a:p>
                      <a:r>
                        <a:rPr lang="fi-FI" dirty="0"/>
                        <a:t>- Esim. yksi sisäinen ja yksi ulkoinen kehityskohde</a:t>
                      </a:r>
                      <a:endParaRPr lang="en-FI" dirty="0"/>
                    </a:p>
                  </a:txBody>
                  <a:tcPr/>
                </a:tc>
                <a:extLst>
                  <a:ext uri="{0D108BD9-81ED-4DB2-BD59-A6C34878D82A}">
                    <a16:rowId xmlns:a16="http://schemas.microsoft.com/office/drawing/2014/main" val="1375271532"/>
                  </a:ext>
                </a:extLst>
              </a:tr>
              <a:tr h="518886">
                <a:tc>
                  <a:txBody>
                    <a:bodyPr/>
                    <a:lstStyle/>
                    <a:p>
                      <a:pPr marL="342900" indent="-342900">
                        <a:buFont typeface="+mj-lt"/>
                        <a:buAutoNum type="arabicParenR" startAt="6"/>
                      </a:pPr>
                      <a:r>
                        <a:rPr lang="fi-FI" b="1" dirty="0"/>
                        <a:t>Suunnitelma</a:t>
                      </a:r>
                      <a:endParaRPr lang="en-FI" b="1" dirty="0"/>
                    </a:p>
                  </a:txBody>
                  <a:tcPr/>
                </a:tc>
                <a:tc>
                  <a:txBody>
                    <a:bodyPr/>
                    <a:lstStyle/>
                    <a:p>
                      <a:r>
                        <a:rPr lang="fi-FI" dirty="0"/>
                        <a:t>- Toimenpiteet, aikataulu, vastuuhenkilö(t), seuranta, tarvittavat koulutukset ja käyttöönotettavat mallit esim. HMK työkalupakista</a:t>
                      </a:r>
                      <a:endParaRPr lang="en-FI" dirty="0"/>
                    </a:p>
                  </a:txBody>
                  <a:tcPr/>
                </a:tc>
                <a:extLst>
                  <a:ext uri="{0D108BD9-81ED-4DB2-BD59-A6C34878D82A}">
                    <a16:rowId xmlns:a16="http://schemas.microsoft.com/office/drawing/2014/main" val="1192172754"/>
                  </a:ext>
                </a:extLst>
              </a:tr>
            </a:tbl>
          </a:graphicData>
        </a:graphic>
      </p:graphicFrame>
    </p:spTree>
    <p:extLst>
      <p:ext uri="{BB962C8B-B14F-4D97-AF65-F5344CB8AC3E}">
        <p14:creationId xmlns:p14="http://schemas.microsoft.com/office/powerpoint/2010/main" val="3037767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B61B6045-DB24-4E35-B6C9-55E39FC386B8}"/>
              </a:ext>
            </a:extLst>
          </p:cNvPr>
          <p:cNvSpPr>
            <a:spLocks noGrp="1"/>
          </p:cNvSpPr>
          <p:nvPr>
            <p:ph type="body" sz="quarter" idx="11"/>
          </p:nvPr>
        </p:nvSpPr>
        <p:spPr>
          <a:xfrm>
            <a:off x="529839" y="1342417"/>
            <a:ext cx="10812612" cy="4900087"/>
          </a:xfrm>
        </p:spPr>
        <p:txBody>
          <a:bodyPr>
            <a:normAutofit/>
          </a:bodyPr>
          <a:lstStyle/>
          <a:p>
            <a:pPr marL="0" indent="0">
              <a:buNone/>
            </a:pPr>
            <a:endParaRPr lang="fi-FI" dirty="0"/>
          </a:p>
          <a:p>
            <a:pPr marL="0" indent="0">
              <a:buNone/>
            </a:pPr>
            <a:endParaRPr lang="fi-FI" sz="2800" dirty="0"/>
          </a:p>
          <a:p>
            <a:pPr marL="0" indent="0" algn="ctr">
              <a:buNone/>
            </a:pPr>
            <a:r>
              <a:rPr lang="fi-FI" sz="3200" b="1" i="1" dirty="0">
                <a:solidFill>
                  <a:schemeClr val="accent1">
                    <a:lumMod val="60000"/>
                    <a:lumOff val="40000"/>
                  </a:schemeClr>
                </a:solidFill>
              </a:rPr>
              <a:t>Mitä tahansa teettekin, miettikää se niiden ihmisten näkökulmasta, jotka käyttävät palvelua ja/tai tarvitsevat tukea omasta elämäntilanteestaan johtuen. </a:t>
            </a:r>
          </a:p>
        </p:txBody>
      </p:sp>
      <p:sp>
        <p:nvSpPr>
          <p:cNvPr id="2" name="Tekstiruutu 1">
            <a:extLst>
              <a:ext uri="{FF2B5EF4-FFF2-40B4-BE49-F238E27FC236}">
                <a16:creationId xmlns:a16="http://schemas.microsoft.com/office/drawing/2014/main" id="{64905FB8-619D-4193-97C3-82E88ACBBF83}"/>
              </a:ext>
            </a:extLst>
          </p:cNvPr>
          <p:cNvSpPr txBox="1"/>
          <p:nvPr/>
        </p:nvSpPr>
        <p:spPr>
          <a:xfrm>
            <a:off x="8732520" y="5676017"/>
            <a:ext cx="4846320" cy="584775"/>
          </a:xfrm>
          <a:prstGeom prst="rect">
            <a:avLst/>
          </a:prstGeom>
          <a:noFill/>
        </p:spPr>
        <p:txBody>
          <a:bodyPr wrap="square" rtlCol="0">
            <a:spAutoFit/>
          </a:bodyPr>
          <a:lstStyle/>
          <a:p>
            <a:r>
              <a:rPr lang="en-FI" sz="3200" b="1" err="1">
                <a:solidFill>
                  <a:srgbClr val="00F700"/>
                </a:solidFill>
                <a:ea typeface="+mj-ea"/>
              </a:rPr>
              <a:t>Kiitos</a:t>
            </a:r>
            <a:r>
              <a:rPr lang="en-FI" sz="3200" b="1">
                <a:solidFill>
                  <a:srgbClr val="00F700"/>
                </a:solidFill>
                <a:ea typeface="+mj-ea"/>
              </a:rPr>
              <a:t>!</a:t>
            </a:r>
            <a:endParaRPr lang="en-FI"/>
          </a:p>
        </p:txBody>
      </p:sp>
    </p:spTree>
    <p:extLst>
      <p:ext uri="{BB962C8B-B14F-4D97-AF65-F5344CB8AC3E}">
        <p14:creationId xmlns:p14="http://schemas.microsoft.com/office/powerpoint/2010/main" val="126539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8DFC3BE-49FA-04A5-1381-C352880D1B6D}"/>
              </a:ext>
            </a:extLst>
          </p:cNvPr>
          <p:cNvSpPr>
            <a:spLocks noGrp="1"/>
          </p:cNvSpPr>
          <p:nvPr>
            <p:ph type="title"/>
          </p:nvPr>
        </p:nvSpPr>
        <p:spPr>
          <a:xfrm>
            <a:off x="838200" y="365125"/>
            <a:ext cx="10515600" cy="1325563"/>
          </a:xfrm>
        </p:spPr>
        <p:txBody>
          <a:bodyPr anchor="ctr">
            <a:normAutofit/>
          </a:bodyPr>
          <a:lstStyle/>
          <a:p>
            <a:r>
              <a:rPr lang="fi-FI" dirty="0"/>
              <a:t>Kunta voi vahvistaa ja edistää mielen hyvinvointia monin keinoin (</a:t>
            </a:r>
            <a:r>
              <a:rPr lang="fi-FI" dirty="0">
                <a:hlinkClick r:id="rId3"/>
              </a:rPr>
              <a:t>Työkalupakki</a:t>
            </a:r>
            <a:r>
              <a:rPr lang="fi-FI" dirty="0"/>
              <a:t>):</a:t>
            </a:r>
          </a:p>
        </p:txBody>
      </p:sp>
      <p:sp>
        <p:nvSpPr>
          <p:cNvPr id="2" name="Dian numeron paikkamerkki 1">
            <a:extLst>
              <a:ext uri="{FF2B5EF4-FFF2-40B4-BE49-F238E27FC236}">
                <a16:creationId xmlns:a16="http://schemas.microsoft.com/office/drawing/2014/main" id="{8A4BE119-3B22-0AE1-D595-9FFBA16C5C84}"/>
              </a:ext>
            </a:extLst>
          </p:cNvPr>
          <p:cNvSpPr>
            <a:spLocks noGrp="1"/>
          </p:cNvSpPr>
          <p:nvPr>
            <p:ph type="sldNum" sz="quarter" idx="12"/>
          </p:nvPr>
        </p:nvSpPr>
        <p:spPr>
          <a:xfrm>
            <a:off x="198120" y="6357366"/>
            <a:ext cx="891378" cy="365124"/>
          </a:xfrm>
        </p:spPr>
        <p:txBody>
          <a:bodyPr anchor="ctr">
            <a:normAutofit/>
          </a:bodyPr>
          <a:lstStyle/>
          <a:p>
            <a:pPr>
              <a:spcAft>
                <a:spcPts val="600"/>
              </a:spcAft>
            </a:pPr>
            <a:fld id="{7D0A3693-5CB6-4B45-8859-D19B56E87773}" type="slidenum">
              <a:rPr lang="en-FI" smtClean="0"/>
              <a:pPr>
                <a:spcAft>
                  <a:spcPts val="600"/>
                </a:spcAft>
              </a:pPr>
              <a:t>4</a:t>
            </a:fld>
            <a:endParaRPr lang="en-FI"/>
          </a:p>
        </p:txBody>
      </p:sp>
      <p:graphicFrame>
        <p:nvGraphicFramePr>
          <p:cNvPr id="6" name="Tekstin paikkamerkki 3">
            <a:extLst>
              <a:ext uri="{FF2B5EF4-FFF2-40B4-BE49-F238E27FC236}">
                <a16:creationId xmlns:a16="http://schemas.microsoft.com/office/drawing/2014/main" id="{4AED6B95-902A-3241-A95C-86DE8AC895BC}"/>
              </a:ext>
            </a:extLst>
          </p:cNvPr>
          <p:cNvGraphicFramePr/>
          <p:nvPr>
            <p:extLst>
              <p:ext uri="{D42A27DB-BD31-4B8C-83A1-F6EECF244321}">
                <p14:modId xmlns:p14="http://schemas.microsoft.com/office/powerpoint/2010/main" val="11339157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317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E07C753-3F25-44C3-AE6D-93CA983765C9}"/>
              </a:ext>
            </a:extLst>
          </p:cNvPr>
          <p:cNvSpPr>
            <a:spLocks noGrp="1"/>
          </p:cNvSpPr>
          <p:nvPr>
            <p:ph type="title"/>
          </p:nvPr>
        </p:nvSpPr>
        <p:spPr>
          <a:xfrm>
            <a:off x="860982" y="175971"/>
            <a:ext cx="11035645" cy="999217"/>
          </a:xfrm>
        </p:spPr>
        <p:txBody>
          <a:bodyPr anchor="t">
            <a:normAutofit/>
          </a:bodyPr>
          <a:lstStyle/>
          <a:p>
            <a:r>
              <a:rPr lang="fi-FI" dirty="0"/>
              <a:t>Mielenterveyden edistämisen kolme tasoa, esimerkkejä:</a:t>
            </a:r>
            <a:endParaRPr lang="en-FI" dirty="0"/>
          </a:p>
        </p:txBody>
      </p:sp>
      <p:sp>
        <p:nvSpPr>
          <p:cNvPr id="4" name="Dian numeron paikkamerkki 3">
            <a:extLst>
              <a:ext uri="{FF2B5EF4-FFF2-40B4-BE49-F238E27FC236}">
                <a16:creationId xmlns:a16="http://schemas.microsoft.com/office/drawing/2014/main" id="{68087DEE-5E3B-4E25-987A-3B7FB15A804E}"/>
              </a:ext>
            </a:extLst>
          </p:cNvPr>
          <p:cNvSpPr>
            <a:spLocks noGrp="1"/>
          </p:cNvSpPr>
          <p:nvPr>
            <p:ph type="sldNum" sz="quarter" idx="10"/>
          </p:nvPr>
        </p:nvSpPr>
        <p:spPr>
          <a:xfrm>
            <a:off x="198120" y="6357366"/>
            <a:ext cx="891378" cy="365124"/>
          </a:xfrm>
        </p:spPr>
        <p:txBody>
          <a:bodyPr anchor="ctr">
            <a:normAutofit/>
          </a:bodyPr>
          <a:lstStyle/>
          <a:p>
            <a:pPr>
              <a:spcAft>
                <a:spcPts val="600"/>
              </a:spcAft>
            </a:pPr>
            <a:fld id="{7D0A3693-5CB6-4B45-8859-D19B56E87773}" type="slidenum">
              <a:rPr lang="en-FI" smtClean="0"/>
              <a:pPr>
                <a:spcAft>
                  <a:spcPts val="600"/>
                </a:spcAft>
              </a:pPr>
              <a:t>5</a:t>
            </a:fld>
            <a:endParaRPr lang="en-FI"/>
          </a:p>
        </p:txBody>
      </p:sp>
      <p:graphicFrame>
        <p:nvGraphicFramePr>
          <p:cNvPr id="6" name="Kaaviokuva 5">
            <a:extLst>
              <a:ext uri="{FF2B5EF4-FFF2-40B4-BE49-F238E27FC236}">
                <a16:creationId xmlns:a16="http://schemas.microsoft.com/office/drawing/2014/main" id="{6F519796-3B3F-419F-96E5-99A3383BFFF7}"/>
              </a:ext>
            </a:extLst>
          </p:cNvPr>
          <p:cNvGraphicFramePr/>
          <p:nvPr>
            <p:extLst>
              <p:ext uri="{D42A27DB-BD31-4B8C-83A1-F6EECF244321}">
                <p14:modId xmlns:p14="http://schemas.microsoft.com/office/powerpoint/2010/main" val="296758555"/>
              </p:ext>
            </p:extLst>
          </p:nvPr>
        </p:nvGraphicFramePr>
        <p:xfrm>
          <a:off x="379279" y="923828"/>
          <a:ext cx="11614601" cy="5934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33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2A44-A656-5948-A520-A2D1A7D593D2}"/>
              </a:ext>
            </a:extLst>
          </p:cNvPr>
          <p:cNvSpPr>
            <a:spLocks noGrp="1"/>
          </p:cNvSpPr>
          <p:nvPr>
            <p:ph type="title"/>
          </p:nvPr>
        </p:nvSpPr>
        <p:spPr>
          <a:xfrm>
            <a:off x="838200" y="365125"/>
            <a:ext cx="10515600" cy="1325563"/>
          </a:xfrm>
        </p:spPr>
        <p:txBody>
          <a:bodyPr anchor="ctr">
            <a:normAutofit/>
          </a:bodyPr>
          <a:lstStyle/>
          <a:p>
            <a:r>
              <a:rPr lang="fi-FI" dirty="0"/>
              <a:t>Mielen hyvinvointia suojaavat psykologiset perustarpeet</a:t>
            </a:r>
          </a:p>
        </p:txBody>
      </p:sp>
      <p:sp>
        <p:nvSpPr>
          <p:cNvPr id="8" name="Slide Number Placeholder 7">
            <a:extLst>
              <a:ext uri="{FF2B5EF4-FFF2-40B4-BE49-F238E27FC236}">
                <a16:creationId xmlns:a16="http://schemas.microsoft.com/office/drawing/2014/main" id="{42A33966-9DC6-154D-BF4E-62C4A3CFDBD1}"/>
              </a:ext>
            </a:extLst>
          </p:cNvPr>
          <p:cNvSpPr>
            <a:spLocks noGrp="1"/>
          </p:cNvSpPr>
          <p:nvPr>
            <p:ph type="sldNum" sz="quarter" idx="12"/>
          </p:nvPr>
        </p:nvSpPr>
        <p:spPr>
          <a:xfrm>
            <a:off x="198120" y="6357366"/>
            <a:ext cx="891378" cy="365124"/>
          </a:xfrm>
        </p:spPr>
        <p:txBody>
          <a:bodyPr anchor="ctr">
            <a:normAutofit/>
          </a:bodyPr>
          <a:lstStyle/>
          <a:p>
            <a:pPr>
              <a:spcAft>
                <a:spcPts val="600"/>
              </a:spcAft>
            </a:pPr>
            <a:fld id="{7D0A3693-5CB6-4B45-8859-D19B56E87773}" type="slidenum">
              <a:rPr lang="en-FI" smtClean="0"/>
              <a:pPr>
                <a:spcAft>
                  <a:spcPts val="600"/>
                </a:spcAft>
              </a:pPr>
              <a:t>6</a:t>
            </a:fld>
            <a:endParaRPr lang="en-FI"/>
          </a:p>
        </p:txBody>
      </p:sp>
      <p:sp>
        <p:nvSpPr>
          <p:cNvPr id="7" name="Text Placeholder 3">
            <a:extLst>
              <a:ext uri="{FF2B5EF4-FFF2-40B4-BE49-F238E27FC236}">
                <a16:creationId xmlns:a16="http://schemas.microsoft.com/office/drawing/2014/main" id="{84BCD7E4-6098-0D4B-9FC8-26B8D6241539}"/>
              </a:ext>
            </a:extLst>
          </p:cNvPr>
          <p:cNvSpPr txBox="1">
            <a:spLocks/>
          </p:cNvSpPr>
          <p:nvPr/>
        </p:nvSpPr>
        <p:spPr>
          <a:xfrm>
            <a:off x="8126145" y="1764317"/>
            <a:ext cx="4486456" cy="269972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1"/>
              </a:buClr>
              <a:buSzPct val="120000"/>
              <a:buFont typeface="Arial" panose="020B0604020202020204" pitchFamily="34" charset="0"/>
              <a:buChar char="•"/>
              <a:defRPr sz="24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accent1"/>
              </a:buClr>
              <a:buSzPct val="120000"/>
              <a:buFont typeface="Arial" panose="020B0604020202020204" pitchFamily="34" charset="0"/>
              <a:buChar char="•"/>
              <a:defRPr sz="20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accent1"/>
              </a:buClr>
              <a:buSzPct val="120000"/>
              <a:buFont typeface="Arial" panose="020B0604020202020204" pitchFamily="34" charset="0"/>
              <a:buChar char="•"/>
              <a:defRPr sz="18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accent1"/>
              </a:buClr>
              <a:buSzPct val="120000"/>
              <a:buFont typeface="Arial" panose="020B0604020202020204" pitchFamily="34" charset="0"/>
              <a:buChar char="•"/>
              <a:defRPr sz="16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accent1"/>
              </a:buClr>
              <a:buSzPct val="120000"/>
              <a:buFont typeface="Arial" panose="020B0604020202020204" pitchFamily="34" charset="0"/>
              <a:buChar char="•"/>
              <a:defRPr sz="16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BD232"/>
              </a:buClr>
              <a:buNone/>
            </a:pPr>
            <a:endParaRPr lang="en-GB" sz="1800"/>
          </a:p>
        </p:txBody>
      </p:sp>
      <p:graphicFrame>
        <p:nvGraphicFramePr>
          <p:cNvPr id="13" name="Tekstin paikkamerkki 10">
            <a:extLst>
              <a:ext uri="{FF2B5EF4-FFF2-40B4-BE49-F238E27FC236}">
                <a16:creationId xmlns:a16="http://schemas.microsoft.com/office/drawing/2014/main" id="{7DF7C988-D6CF-0DAB-9285-7C6EC414813E}"/>
              </a:ext>
            </a:extLst>
          </p:cNvPr>
          <p:cNvGraphicFramePr/>
          <p:nvPr>
            <p:extLst>
              <p:ext uri="{D42A27DB-BD31-4B8C-83A1-F6EECF244321}">
                <p14:modId xmlns:p14="http://schemas.microsoft.com/office/powerpoint/2010/main" val="3042212447"/>
              </p:ext>
            </p:extLst>
          </p:nvPr>
        </p:nvGraphicFramePr>
        <p:xfrm>
          <a:off x="412072" y="1690688"/>
          <a:ext cx="8092736" cy="4024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Kuvaselite: Nuoli vasemmalle 2">
            <a:extLst>
              <a:ext uri="{FF2B5EF4-FFF2-40B4-BE49-F238E27FC236}">
                <a16:creationId xmlns:a16="http://schemas.microsoft.com/office/drawing/2014/main" id="{C90D0EB5-DFE9-4BF4-AAD3-8CB435DE0E00}"/>
              </a:ext>
            </a:extLst>
          </p:cNvPr>
          <p:cNvSpPr/>
          <p:nvPr/>
        </p:nvSpPr>
        <p:spPr>
          <a:xfrm>
            <a:off x="8868793" y="2011805"/>
            <a:ext cx="2840854" cy="3545616"/>
          </a:xfrm>
          <a:prstGeom prst="leftArrowCallout">
            <a:avLst>
              <a:gd name="adj1" fmla="val 36576"/>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Näitä voi tarkastella mahdollisuuksina eri tasoilla (yksilö, yhteisö, kunta)</a:t>
            </a:r>
            <a:endParaRPr lang="en-FI" dirty="0"/>
          </a:p>
        </p:txBody>
      </p:sp>
    </p:spTree>
    <p:extLst>
      <p:ext uri="{BB962C8B-B14F-4D97-AF65-F5344CB8AC3E}">
        <p14:creationId xmlns:p14="http://schemas.microsoft.com/office/powerpoint/2010/main" val="325912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F6F064-7BE3-4EB6-A3E2-F107D46DCC7C}"/>
              </a:ext>
            </a:extLst>
          </p:cNvPr>
          <p:cNvSpPr>
            <a:spLocks noGrp="1"/>
          </p:cNvSpPr>
          <p:nvPr>
            <p:ph type="title"/>
          </p:nvPr>
        </p:nvSpPr>
        <p:spPr>
          <a:xfrm>
            <a:off x="735875" y="615497"/>
            <a:ext cx="10142657" cy="999217"/>
          </a:xfrm>
        </p:spPr>
        <p:txBody>
          <a:bodyPr>
            <a:normAutofit fontScale="90000"/>
          </a:bodyPr>
          <a:lstStyle/>
          <a:p>
            <a:r>
              <a:rPr lang="fi-FI" dirty="0"/>
              <a:t>Psykologisten perustarpeiden toteutuminen suojaa mielenterveyttä</a:t>
            </a:r>
            <a:endParaRPr lang="en-FI" dirty="0"/>
          </a:p>
        </p:txBody>
      </p:sp>
      <p:sp>
        <p:nvSpPr>
          <p:cNvPr id="3" name="Dian numeron paikkamerkki 2">
            <a:extLst>
              <a:ext uri="{FF2B5EF4-FFF2-40B4-BE49-F238E27FC236}">
                <a16:creationId xmlns:a16="http://schemas.microsoft.com/office/drawing/2014/main" id="{6A9FBABF-93AC-42AF-B235-1ACBD4EEEAF9}"/>
              </a:ext>
            </a:extLst>
          </p:cNvPr>
          <p:cNvSpPr>
            <a:spLocks noGrp="1"/>
          </p:cNvSpPr>
          <p:nvPr>
            <p:ph type="sldNum" sz="quarter" idx="10"/>
          </p:nvPr>
        </p:nvSpPr>
        <p:spPr/>
        <p:txBody>
          <a:bodyPr/>
          <a:lstStyle/>
          <a:p>
            <a:fld id="{7D0A3693-5CB6-4B45-8859-D19B56E87773}" type="slidenum">
              <a:rPr lang="en-FI" smtClean="0"/>
              <a:pPr/>
              <a:t>7</a:t>
            </a:fld>
            <a:endParaRPr lang="en-FI"/>
          </a:p>
        </p:txBody>
      </p:sp>
      <p:sp>
        <p:nvSpPr>
          <p:cNvPr id="4" name="Tekstin paikkamerkki 3">
            <a:extLst>
              <a:ext uri="{FF2B5EF4-FFF2-40B4-BE49-F238E27FC236}">
                <a16:creationId xmlns:a16="http://schemas.microsoft.com/office/drawing/2014/main" id="{7357DECA-7F82-49D9-97E4-95709E06F56A}"/>
              </a:ext>
            </a:extLst>
          </p:cNvPr>
          <p:cNvSpPr>
            <a:spLocks noGrp="1"/>
          </p:cNvSpPr>
          <p:nvPr>
            <p:ph type="body" sz="quarter" idx="11"/>
          </p:nvPr>
        </p:nvSpPr>
        <p:spPr/>
        <p:txBody>
          <a:bodyPr/>
          <a:lstStyle/>
          <a:p>
            <a:r>
              <a:rPr lang="fi-FI" b="1" dirty="0"/>
              <a:t>Toimijuuden eli autonomian perustarve </a:t>
            </a:r>
            <a:r>
              <a:rPr lang="fi-FI" dirty="0"/>
              <a:t>täyttyy, kun ihminen voi omasta tahdostaan sekä arvojensa ja kiinnostustensa mukaisesti valita itselleen mielekästä tekemistä. </a:t>
            </a:r>
          </a:p>
          <a:p>
            <a:r>
              <a:rPr lang="fi-FI" b="1" dirty="0"/>
              <a:t>Yhteenkuuluvuuden ja osallisuuden tarpeet </a:t>
            </a:r>
            <a:r>
              <a:rPr lang="fi-FI" dirty="0"/>
              <a:t>täyttyvät, kun ihminen kokee olevansa vastavuoroisissa suhteissa toisten kanssa: osa yhteisöjä tai sosiaalisia piirejä, joissa kuulua joukkoon ja joissa voi vaikuttaa yhteisiin asioihin. </a:t>
            </a:r>
          </a:p>
          <a:p>
            <a:r>
              <a:rPr lang="fi-FI" b="1" dirty="0"/>
              <a:t>Pärjäävyyden (</a:t>
            </a:r>
            <a:r>
              <a:rPr lang="fi-FI" b="1" dirty="0" err="1"/>
              <a:t>resilienssin</a:t>
            </a:r>
            <a:r>
              <a:rPr lang="fi-FI" b="1" dirty="0"/>
              <a:t>) perustarve </a:t>
            </a:r>
            <a:r>
              <a:rPr lang="fi-FI" dirty="0"/>
              <a:t>täyttyy, kun ihminen kokee kykenevänsä vaikuttamaan ympäristöönsä ja voivansa käyttää ja kehittää taitojaan ja kapasiteettiaan.</a:t>
            </a:r>
          </a:p>
          <a:p>
            <a:endParaRPr lang="en-FI" dirty="0"/>
          </a:p>
        </p:txBody>
      </p:sp>
    </p:spTree>
    <p:extLst>
      <p:ext uri="{BB962C8B-B14F-4D97-AF65-F5344CB8AC3E}">
        <p14:creationId xmlns:p14="http://schemas.microsoft.com/office/powerpoint/2010/main" val="16008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0945A8-2DA0-46F7-AFFF-6A524ED0CFCB}"/>
              </a:ext>
            </a:extLst>
          </p:cNvPr>
          <p:cNvSpPr>
            <a:spLocks noGrp="1"/>
          </p:cNvSpPr>
          <p:nvPr>
            <p:ph type="ctrTitle"/>
          </p:nvPr>
        </p:nvSpPr>
        <p:spPr>
          <a:xfrm>
            <a:off x="1524000" y="2079371"/>
            <a:ext cx="9769311" cy="4189454"/>
          </a:xfrm>
        </p:spPr>
        <p:txBody>
          <a:bodyPr>
            <a:normAutofit/>
          </a:bodyPr>
          <a:lstStyle/>
          <a:p>
            <a:r>
              <a:rPr lang="fi-FI" dirty="0"/>
              <a:t>Miten toimiala edistää mielenterveyttä?</a:t>
            </a:r>
            <a:br>
              <a:rPr lang="fi-FI" dirty="0"/>
            </a:br>
            <a:r>
              <a:rPr lang="fi-FI" dirty="0"/>
              <a:t>Miten se voisi edistää sitä nykyistä </a:t>
            </a:r>
            <a:r>
              <a:rPr lang="fi-FI" i="1" dirty="0"/>
              <a:t>paremmin</a:t>
            </a:r>
            <a:r>
              <a:rPr lang="fi-FI" dirty="0"/>
              <a:t>?</a:t>
            </a:r>
            <a:endParaRPr lang="en-FI" dirty="0"/>
          </a:p>
        </p:txBody>
      </p:sp>
      <p:sp>
        <p:nvSpPr>
          <p:cNvPr id="4" name="Alatunnisteen paikkamerkki 3">
            <a:extLst>
              <a:ext uri="{FF2B5EF4-FFF2-40B4-BE49-F238E27FC236}">
                <a16:creationId xmlns:a16="http://schemas.microsoft.com/office/drawing/2014/main" id="{76ACA0AA-AF13-4507-8F24-A01BA3F1B5E6}"/>
              </a:ext>
            </a:extLst>
          </p:cNvPr>
          <p:cNvSpPr>
            <a:spLocks noGrp="1"/>
          </p:cNvSpPr>
          <p:nvPr>
            <p:ph type="ftr" sz="quarter" idx="11"/>
          </p:nvPr>
        </p:nvSpPr>
        <p:spPr/>
        <p:txBody>
          <a:bodyPr/>
          <a:lstStyle/>
          <a:p>
            <a:r>
              <a:rPr lang="en-GB"/>
              <a:t>MIELI Suomen Mielenterveys ry</a:t>
            </a:r>
            <a:endParaRPr lang="en-FI"/>
          </a:p>
        </p:txBody>
      </p:sp>
      <p:sp>
        <p:nvSpPr>
          <p:cNvPr id="5" name="Dian numeron paikkamerkki 4">
            <a:extLst>
              <a:ext uri="{FF2B5EF4-FFF2-40B4-BE49-F238E27FC236}">
                <a16:creationId xmlns:a16="http://schemas.microsoft.com/office/drawing/2014/main" id="{C5A2066A-435C-480D-BC20-1E087F0EE7CE}"/>
              </a:ext>
            </a:extLst>
          </p:cNvPr>
          <p:cNvSpPr>
            <a:spLocks noGrp="1"/>
          </p:cNvSpPr>
          <p:nvPr>
            <p:ph type="sldNum" sz="quarter" idx="4"/>
          </p:nvPr>
        </p:nvSpPr>
        <p:spPr/>
        <p:txBody>
          <a:bodyPr/>
          <a:lstStyle/>
          <a:p>
            <a:fld id="{7D0A3693-5CB6-4B45-8859-D19B56E87773}" type="slidenum">
              <a:rPr lang="en-FI" smtClean="0"/>
              <a:pPr/>
              <a:t>8</a:t>
            </a:fld>
            <a:endParaRPr lang="en-FI"/>
          </a:p>
        </p:txBody>
      </p:sp>
    </p:spTree>
    <p:extLst>
      <p:ext uri="{BB962C8B-B14F-4D97-AF65-F5344CB8AC3E}">
        <p14:creationId xmlns:p14="http://schemas.microsoft.com/office/powerpoint/2010/main" val="204534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0945A8-2DA0-46F7-AFFF-6A524ED0CFCB}"/>
              </a:ext>
            </a:extLst>
          </p:cNvPr>
          <p:cNvSpPr>
            <a:spLocks noGrp="1"/>
          </p:cNvSpPr>
          <p:nvPr>
            <p:ph type="ctrTitle"/>
          </p:nvPr>
        </p:nvSpPr>
        <p:spPr>
          <a:xfrm>
            <a:off x="1524000" y="2079371"/>
            <a:ext cx="9769311" cy="4189454"/>
          </a:xfrm>
        </p:spPr>
        <p:txBody>
          <a:bodyPr>
            <a:normAutofit/>
          </a:bodyPr>
          <a:lstStyle/>
          <a:p>
            <a:r>
              <a:rPr lang="fi-FI" dirty="0"/>
              <a:t>Miten mielenterveys rakentuu kunnan asukkaan arjessa?</a:t>
            </a:r>
            <a:br>
              <a:rPr lang="fi-FI" dirty="0"/>
            </a:br>
            <a:r>
              <a:rPr lang="fi-FI" dirty="0"/>
              <a:t>Miten kunnan eri toimialat vaikuttavat ja ovat osallisina siinä?</a:t>
            </a:r>
            <a:endParaRPr lang="en-FI" dirty="0"/>
          </a:p>
        </p:txBody>
      </p:sp>
      <p:sp>
        <p:nvSpPr>
          <p:cNvPr id="4" name="Alatunnisteen paikkamerkki 3">
            <a:extLst>
              <a:ext uri="{FF2B5EF4-FFF2-40B4-BE49-F238E27FC236}">
                <a16:creationId xmlns:a16="http://schemas.microsoft.com/office/drawing/2014/main" id="{76ACA0AA-AF13-4507-8F24-A01BA3F1B5E6}"/>
              </a:ext>
            </a:extLst>
          </p:cNvPr>
          <p:cNvSpPr>
            <a:spLocks noGrp="1"/>
          </p:cNvSpPr>
          <p:nvPr>
            <p:ph type="ftr" sz="quarter" idx="11"/>
          </p:nvPr>
        </p:nvSpPr>
        <p:spPr/>
        <p:txBody>
          <a:bodyPr/>
          <a:lstStyle/>
          <a:p>
            <a:r>
              <a:rPr lang="en-GB"/>
              <a:t>MIELI Suomen Mielenterveys ry</a:t>
            </a:r>
            <a:endParaRPr lang="en-FI"/>
          </a:p>
        </p:txBody>
      </p:sp>
      <p:sp>
        <p:nvSpPr>
          <p:cNvPr id="5" name="Dian numeron paikkamerkki 4">
            <a:extLst>
              <a:ext uri="{FF2B5EF4-FFF2-40B4-BE49-F238E27FC236}">
                <a16:creationId xmlns:a16="http://schemas.microsoft.com/office/drawing/2014/main" id="{C5A2066A-435C-480D-BC20-1E087F0EE7CE}"/>
              </a:ext>
            </a:extLst>
          </p:cNvPr>
          <p:cNvSpPr>
            <a:spLocks noGrp="1"/>
          </p:cNvSpPr>
          <p:nvPr>
            <p:ph type="sldNum" sz="quarter" idx="4"/>
          </p:nvPr>
        </p:nvSpPr>
        <p:spPr/>
        <p:txBody>
          <a:bodyPr/>
          <a:lstStyle/>
          <a:p>
            <a:fld id="{7D0A3693-5CB6-4B45-8859-D19B56E87773}" type="slidenum">
              <a:rPr lang="en-FI" smtClean="0"/>
              <a:pPr/>
              <a:t>9</a:t>
            </a:fld>
            <a:endParaRPr lang="en-FI"/>
          </a:p>
        </p:txBody>
      </p:sp>
    </p:spTree>
    <p:extLst>
      <p:ext uri="{BB962C8B-B14F-4D97-AF65-F5344CB8AC3E}">
        <p14:creationId xmlns:p14="http://schemas.microsoft.com/office/powerpoint/2010/main" val="558743008"/>
      </p:ext>
    </p:extLst>
  </p:cSld>
  <p:clrMapOvr>
    <a:masterClrMapping/>
  </p:clrMapOvr>
</p:sld>
</file>

<file path=ppt/theme/theme1.xml><?xml version="1.0" encoding="utf-8"?>
<a:theme xmlns:a="http://schemas.openxmlformats.org/drawingml/2006/main" name="Kansi">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EB3192-F3DA-9A4F-820C-9CEFD773F4C2}" vid="{C4245175-3085-2942-8E0F-DB6CF65AECBF}"/>
    </a:ext>
  </a:extLst>
</a:theme>
</file>

<file path=ppt/theme/theme10.xml><?xml version="1.0" encoding="utf-8"?>
<a:theme xmlns:a="http://schemas.openxmlformats.org/drawingml/2006/main" name="Tekstisivu / vaalea harmaa">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EB3192-F3DA-9A4F-820C-9CEFD773F4C2}" vid="{40A96699-CF20-0444-854F-7BCE8D22CF31}"/>
    </a:ext>
  </a:extLst>
</a:theme>
</file>

<file path=ppt/theme/theme11.xml><?xml version="1.0" encoding="utf-8"?>
<a:theme xmlns:a="http://schemas.openxmlformats.org/drawingml/2006/main" name="2_Tekstisivu / valkoinen">
  <a:themeElements>
    <a:clrScheme name="Custom 2">
      <a:dk1>
        <a:srgbClr val="000000"/>
      </a:dk1>
      <a:lt1>
        <a:srgbClr val="FFFFFF"/>
      </a:lt1>
      <a:dk2>
        <a:srgbClr val="44546A"/>
      </a:dk2>
      <a:lt2>
        <a:srgbClr val="E7E6E6"/>
      </a:lt2>
      <a:accent1>
        <a:srgbClr val="00D032"/>
      </a:accent1>
      <a:accent2>
        <a:srgbClr val="737D82"/>
      </a:accent2>
      <a:accent3>
        <a:srgbClr val="A0A5AA"/>
      </a:accent3>
      <a:accent4>
        <a:srgbClr val="DCE1E6"/>
      </a:accent4>
      <a:accent5>
        <a:srgbClr val="FFF023"/>
      </a:accent5>
      <a:accent6>
        <a:srgbClr val="05D2F5"/>
      </a:accent6>
      <a:hlink>
        <a:srgbClr val="0432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kstisivu / tumma harmaa + vihreä">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44122E4C-D7A8-4E44-9EBD-9F6C705DD8B6}"/>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tsikkosivu / Lopetussivu">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EB3192-F3DA-9A4F-820C-9CEFD773F4C2}" vid="{738C207F-58B0-E54B-9BAC-6F39DD809F3A}"/>
    </a:ext>
  </a:extLst>
</a:theme>
</file>

<file path=ppt/theme/theme3.xml><?xml version="1.0" encoding="utf-8"?>
<a:theme xmlns:a="http://schemas.openxmlformats.org/drawingml/2006/main" name="Väliotsikkosivu / ilman kuvaa">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EB3192-F3DA-9A4F-820C-9CEFD773F4C2}" vid="{6C0F2358-66F2-9048-86C7-0152252FEBE0}"/>
    </a:ext>
  </a:extLst>
</a:theme>
</file>

<file path=ppt/theme/theme4.xml><?xml version="1.0" encoding="utf-8"?>
<a:theme xmlns:a="http://schemas.openxmlformats.org/drawingml/2006/main" name="Väliotsikkosivu">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EB3192-F3DA-9A4F-820C-9CEFD773F4C2}" vid="{B0DC724E-3326-3E49-8399-83B0F73A793D}"/>
    </a:ext>
  </a:extLst>
</a:theme>
</file>

<file path=ppt/theme/theme5.xml><?xml version="1.0" encoding="utf-8"?>
<a:theme xmlns:a="http://schemas.openxmlformats.org/drawingml/2006/main" name="Lainaus / Nosto">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EB3192-F3DA-9A4F-820C-9CEFD773F4C2}" vid="{65E13895-79D6-784D-8DBF-AE1AC67A761C}"/>
    </a:ext>
  </a:extLst>
</a:theme>
</file>

<file path=ppt/theme/theme6.xml><?xml version="1.0" encoding="utf-8"?>
<a:theme xmlns:a="http://schemas.openxmlformats.org/drawingml/2006/main" name="Tekstisivu / valkoinen">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EB3192-F3DA-9A4F-820C-9CEFD773F4C2}" vid="{57504C54-F6BC-074B-B44C-C710A0D9712F}"/>
    </a:ext>
  </a:extLst>
</a:theme>
</file>

<file path=ppt/theme/theme7.xml><?xml version="1.0" encoding="utf-8"?>
<a:theme xmlns:a="http://schemas.openxmlformats.org/drawingml/2006/main" name="Tekstisivu / tumma harmaa + vihreä">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EB3192-F3DA-9A4F-820C-9CEFD773F4C2}" vid="{505C2079-75AD-9D47-B2E0-7681F9AFB28B}"/>
    </a:ext>
  </a:extLst>
</a:theme>
</file>

<file path=ppt/theme/theme8.xml><?xml version="1.0" encoding="utf-8"?>
<a:theme xmlns:a="http://schemas.openxmlformats.org/drawingml/2006/main" name="1_Tekstisivu / tumma harmaa + valkoinen">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EB3192-F3DA-9A4F-820C-9CEFD773F4C2}" vid="{35B9F5E7-904A-0545-8F64-B7D6A5783EE1}"/>
    </a:ext>
  </a:extLst>
</a:theme>
</file>

<file path=ppt/theme/theme9.xml><?xml version="1.0" encoding="utf-8"?>
<a:theme xmlns:a="http://schemas.openxmlformats.org/drawingml/2006/main" name="Tekstisivu / vihreä">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EB3192-F3DA-9A4F-820C-9CEFD773F4C2}" vid="{F51BDD43-C686-0D40-9879-32A74F8FFA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500163019BF5F4E8AF906BAD6959C2E" ma:contentTypeVersion="15" ma:contentTypeDescription="Luo uusi asiakirja." ma:contentTypeScope="" ma:versionID="d104b0c69e68d56af46bfd10146b2695">
  <xsd:schema xmlns:xsd="http://www.w3.org/2001/XMLSchema" xmlns:xs="http://www.w3.org/2001/XMLSchema" xmlns:p="http://schemas.microsoft.com/office/2006/metadata/properties" xmlns:ns3="45971a88-d587-4b6d-9f62-dc4043e06bef" xmlns:ns4="addc6246-9c1d-43e0-93b5-ffff0a4ba545" targetNamespace="http://schemas.microsoft.com/office/2006/metadata/properties" ma:root="true" ma:fieldsID="d87daba911c6313d856db9741fae536d" ns3:_="" ns4:_="">
    <xsd:import namespace="45971a88-d587-4b6d-9f62-dc4043e06bef"/>
    <xsd:import namespace="addc6246-9c1d-43e0-93b5-ffff0a4ba545"/>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LengthInSeconds" minOccurs="0"/>
                <xsd:element ref="ns4:MediaServiceAutoKeyPoints" minOccurs="0"/>
                <xsd:element ref="ns4:MediaServiceKeyPoint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71a88-d587-4b6d-9f62-dc4043e06bef"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Jakamisvihjeen hajautus" ma:internalName="SharingHintHash" ma:readOnly="true">
      <xsd:simpleType>
        <xsd:restriction base="dms:Text"/>
      </xsd:simpleType>
    </xsd:element>
    <xsd:element name="SharedWithDetails" ma:index="10"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dc6246-9c1d-43e0-93b5-ffff0a4ba54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ddc6246-9c1d-43e0-93b5-ffff0a4ba545" xsi:nil="true"/>
  </documentManagement>
</p:properties>
</file>

<file path=customXml/itemProps1.xml><?xml version="1.0" encoding="utf-8"?>
<ds:datastoreItem xmlns:ds="http://schemas.openxmlformats.org/officeDocument/2006/customXml" ds:itemID="{EBA7607D-AE34-4A96-B29D-B30A9523F1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71a88-d587-4b6d-9f62-dc4043e06bef"/>
    <ds:schemaRef ds:uri="addc6246-9c1d-43e0-93b5-ffff0a4ba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46251C-6A2C-40E9-837A-32916C822732}">
  <ds:schemaRefs>
    <ds:schemaRef ds:uri="http://schemas.microsoft.com/sharepoint/v3/contenttype/forms"/>
  </ds:schemaRefs>
</ds:datastoreItem>
</file>

<file path=customXml/itemProps3.xml><?xml version="1.0" encoding="utf-8"?>
<ds:datastoreItem xmlns:ds="http://schemas.openxmlformats.org/officeDocument/2006/customXml" ds:itemID="{39865F38-06C7-4E40-B3AF-00820BCB74CE}">
  <ds:schemaRefs>
    <ds:schemaRef ds:uri="http://schemas.microsoft.com/office/2006/metadata/properties"/>
    <ds:schemaRef ds:uri="http://schemas.microsoft.com/office/infopath/2007/PartnerControls"/>
    <ds:schemaRef ds:uri="addc6246-9c1d-43e0-93b5-ffff0a4ba545"/>
  </ds:schemaRefs>
</ds:datastoreItem>
</file>

<file path=docProps/app.xml><?xml version="1.0" encoding="utf-8"?>
<Properties xmlns="http://schemas.openxmlformats.org/officeDocument/2006/extended-properties" xmlns:vt="http://schemas.openxmlformats.org/officeDocument/2006/docPropsVTypes">
  <TotalTime>27947</TotalTime>
  <Words>3182</Words>
  <Application>Microsoft Office PowerPoint</Application>
  <PresentationFormat>Laajakuva</PresentationFormat>
  <Paragraphs>376</Paragraphs>
  <Slides>36</Slides>
  <Notes>8</Notes>
  <HiddenSlides>2</HiddenSlides>
  <MMClips>0</MMClips>
  <ScaleCrop>false</ScaleCrop>
  <HeadingPairs>
    <vt:vector size="6" baseType="variant">
      <vt:variant>
        <vt:lpstr>Käytetyt fontit</vt:lpstr>
      </vt:variant>
      <vt:variant>
        <vt:i4>4</vt:i4>
      </vt:variant>
      <vt:variant>
        <vt:lpstr>Teema</vt:lpstr>
      </vt:variant>
      <vt:variant>
        <vt:i4>12</vt:i4>
      </vt:variant>
      <vt:variant>
        <vt:lpstr>Dian otsikot</vt:lpstr>
      </vt:variant>
      <vt:variant>
        <vt:i4>36</vt:i4>
      </vt:variant>
    </vt:vector>
  </HeadingPairs>
  <TitlesOfParts>
    <vt:vector size="52" baseType="lpstr">
      <vt:lpstr>Arial</vt:lpstr>
      <vt:lpstr>Calibri</vt:lpstr>
      <vt:lpstr>Calibri Light</vt:lpstr>
      <vt:lpstr>Georgia</vt:lpstr>
      <vt:lpstr>Kansi</vt:lpstr>
      <vt:lpstr>Otsikkosivu / Lopetussivu</vt:lpstr>
      <vt:lpstr>Väliotsikkosivu / ilman kuvaa</vt:lpstr>
      <vt:lpstr>Väliotsikkosivu</vt:lpstr>
      <vt:lpstr>Lainaus / Nosto</vt:lpstr>
      <vt:lpstr>Tekstisivu / valkoinen</vt:lpstr>
      <vt:lpstr>Tekstisivu / tumma harmaa + vihreä</vt:lpstr>
      <vt:lpstr>1_Tekstisivu / tumma harmaa + valkoinen</vt:lpstr>
      <vt:lpstr>Tekstisivu / vihreä</vt:lpstr>
      <vt:lpstr>Tekstisivu / vaalea harmaa</vt:lpstr>
      <vt:lpstr>2_Tekstisivu / valkoinen</vt:lpstr>
      <vt:lpstr>Tekstisivu / tumma harmaa + vihreä</vt:lpstr>
      <vt:lpstr>Hyvän mielen kunta: Toimialapaketit mielenterveyden edistämiseksi kunnissa</vt:lpstr>
      <vt:lpstr>Kunkin toimialan on tunnistettava oman työnsä vaikutukset kuntalaisten hyvinvointiin (THL)</vt:lpstr>
      <vt:lpstr>Edistävän mielenterveystyön tavoitteena on suojaavien tekijöiden lisääminen ja riskitekijöiden vähentämien </vt:lpstr>
      <vt:lpstr>Kunta voi vahvistaa ja edistää mielen hyvinvointia monin keinoin (Työkalupakki):</vt:lpstr>
      <vt:lpstr>Mielenterveyden edistämisen kolme tasoa, esimerkkejä:</vt:lpstr>
      <vt:lpstr>Mielen hyvinvointia suojaavat psykologiset perustarpeet</vt:lpstr>
      <vt:lpstr>Psykologisten perustarpeiden toteutuminen suojaa mielenterveyttä</vt:lpstr>
      <vt:lpstr>Miten toimiala edistää mielenterveyttä? Miten se voisi edistää sitä nykyistä paremmin?</vt:lpstr>
      <vt:lpstr>Miten mielenterveys rakentuu kunnan asukkaan arjessa? Miten kunnan eri toimialat vaikuttavat ja ovat osallisina siinä?</vt:lpstr>
      <vt:lpstr>Yhdyspintamallin periaatteita toimialojen mielenterveyden edistämistyöhön</vt:lpstr>
      <vt:lpstr>PowerPoint-esitys</vt:lpstr>
      <vt:lpstr>Toimialan ydinkysymykset mielimyötäiseen kuntaan</vt:lpstr>
      <vt:lpstr>Toimialakohtaiset kysymykset mielenterveyden edistämiseksi:</vt:lpstr>
      <vt:lpstr>Tavoitteita mielenterveyden edistämiselle ja ehkäisevällä päihdetyölle Hyvän mielen kunta tarkistuslistasta</vt:lpstr>
      <vt:lpstr>Tavoitteita mielenterveyden edistämiselle ja ehkäisevällä päihdetyölle Hyvän mielen kunta tarkistuslistasta</vt:lpstr>
      <vt:lpstr>PowerPoint-esitys</vt:lpstr>
      <vt:lpstr>Seuraavaksi toimialat voivat pohtia omia keinojaan ja avainasioitaan mielenterveyden edistämisessä ja ehkäisevässä päihdetyössä omassa työssään.</vt:lpstr>
      <vt:lpstr>Toimialan x keskeiset avainasiat ja keinot mielenterveyden edistämisessä ja ehkäisevässä päihdetyössä yhdessä täytettäväksi</vt:lpstr>
      <vt:lpstr>1. Opetuksen ja sivistyksen toimiala</vt:lpstr>
      <vt:lpstr>Opetuksen ja sivistyksen toimialan tehtävät hyvinvoinnin edistämisessä</vt:lpstr>
      <vt:lpstr>Opetus- ja sivistystoimiala</vt:lpstr>
      <vt:lpstr>2. Kulttuuri-, liikunta ja vapaa-ajan toimiala</vt:lpstr>
      <vt:lpstr>Kulttuurin, liikunnan ja vapaa-ajan toimialan tehtävät hyvinvoinnin edistämisessä</vt:lpstr>
      <vt:lpstr>Kulttuurin, liikunnan ja vapaa-ajan toimiala</vt:lpstr>
      <vt:lpstr>3. Ympäristö-, kaavoitus- ja tekninen toimiala</vt:lpstr>
      <vt:lpstr>Ympäristö-, kaavoitus- ja teknisen toimialan tehtävät hyvinvoinnin edistämisessä</vt:lpstr>
      <vt:lpstr>Ympäristö, kaavoitus ja tekninen toimiala</vt:lpstr>
      <vt:lpstr>4. Hallinto ja talous </vt:lpstr>
      <vt:lpstr>Hallinnon tehtävät hyvinvoinnin edistämisessä</vt:lpstr>
      <vt:lpstr>Hallinto ja talous</vt:lpstr>
      <vt:lpstr>6. Työllisyys- ja elinkeinopalvelut (TE)</vt:lpstr>
      <vt:lpstr>TE-palvelujen tehtävät hyvinvoinnin edistämisessä</vt:lpstr>
      <vt:lpstr>Työllisyys- ja elinkeinopalvelut</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Taina Laaksoharju</dc:creator>
  <cp:lastModifiedBy>Johanna Minkkinen</cp:lastModifiedBy>
  <cp:revision>9</cp:revision>
  <dcterms:created xsi:type="dcterms:W3CDTF">2023-05-01T14:23:03Z</dcterms:created>
  <dcterms:modified xsi:type="dcterms:W3CDTF">2023-08-04T08:27:17Z</dcterms:modified>
</cp:coreProperties>
</file>