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46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3318-E7CA-404B-AA0F-7D0DAB8E8E25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421DB-3671-4825-85A4-3ACE6DC5BC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51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C33224-F3B8-2040-9DCB-49891AD1DAB5}" type="slidenum">
              <a:rPr kumimoji="0" lang="en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9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C04C4A-A95C-4133-AA9F-43C510A94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3E7DBD-CF99-4D8E-95A8-8595B692A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6E025A-328D-41F5-8975-3669653B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2607C1-AB27-4427-BBAE-A2ACFA94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3E711A-FE51-4127-A4DC-2E013B57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0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B7E441-97BD-43EC-A2D2-4144FF0A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66264A2-4729-4A99-820E-B3090F2E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7BB8D2-F6CB-4C19-ABC6-944D6B7A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661FAD-5DE8-4681-A102-CDA70AF5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A03664-82E4-41ED-8F7A-E56C8697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7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09A79E4-ADAE-4110-BCC1-120F72BA7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4D3AA2-CA52-4B9C-A848-79F6BBD81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FBD47E-41F5-4A1C-8A27-471881B7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810814-54A1-4F70-B4C0-92931951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51A6BA-6E3B-4D67-8400-38069B6A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36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F9F89-1AAA-A44D-A074-2FF00A732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A3693-5CB6-4B45-8859-D19B56E87773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53E65ED-6176-214C-99D3-7431E7A0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875" y="615497"/>
            <a:ext cx="9306129" cy="999217"/>
          </a:xfrm>
        </p:spPr>
        <p:txBody>
          <a:bodyPr anchor="t"/>
          <a:lstStyle>
            <a:lvl1pPr>
              <a:lnSpc>
                <a:spcPts val="3600"/>
              </a:lnSpc>
              <a:defRPr sz="3200" b="1" i="0">
                <a:solidFill>
                  <a:schemeClr val="tx1"/>
                </a:solidFill>
                <a:latin typeface="+mn-lt"/>
                <a:cs typeface="Poppins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725C6AD-FF28-D64F-8F01-E3323D9FD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5713" y="1721284"/>
            <a:ext cx="9909967" cy="452121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468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bg>
      <p:bgPr>
        <a:solidFill>
          <a:srgbClr val="3C3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A person sitting on a couch with a dog&#10;&#10;Description automatically generated with medium confidence">
            <a:extLst>
              <a:ext uri="{FF2B5EF4-FFF2-40B4-BE49-F238E27FC236}">
                <a16:creationId xmlns:a16="http://schemas.microsoft.com/office/drawing/2014/main" id="{541BA184-A98C-5D4E-96BD-734A7F5BCA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096000" y="-451305"/>
            <a:ext cx="9622972" cy="8613449"/>
          </a:xfrm>
          <a:custGeom>
            <a:avLst/>
            <a:gdLst>
              <a:gd name="connsiteX0" fmla="*/ 4811486 w 9622972"/>
              <a:gd name="connsiteY0" fmla="*/ 0 h 8613449"/>
              <a:gd name="connsiteX1" fmla="*/ 0 w 9622972"/>
              <a:gd name="connsiteY1" fmla="*/ 4811486 h 8613449"/>
              <a:gd name="connsiteX2" fmla="*/ 1750934 w 9622972"/>
              <a:gd name="connsiteY2" fmla="*/ 8524262 h 8613449"/>
              <a:gd name="connsiteX3" fmla="*/ 1864425 w 9622972"/>
              <a:gd name="connsiteY3" fmla="*/ 8613449 h 8613449"/>
              <a:gd name="connsiteX4" fmla="*/ 7758547 w 9622972"/>
              <a:gd name="connsiteY4" fmla="*/ 8613449 h 8613449"/>
              <a:gd name="connsiteX5" fmla="*/ 7872038 w 9622972"/>
              <a:gd name="connsiteY5" fmla="*/ 8524262 h 8613449"/>
              <a:gd name="connsiteX6" fmla="*/ 9622972 w 9622972"/>
              <a:gd name="connsiteY6" fmla="*/ 4811486 h 8613449"/>
              <a:gd name="connsiteX7" fmla="*/ 4811486 w 9622972"/>
              <a:gd name="connsiteY7" fmla="*/ 0 h 861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2972" h="8613449">
                <a:moveTo>
                  <a:pt x="4811486" y="0"/>
                </a:moveTo>
                <a:cubicBezTo>
                  <a:pt x="2154176" y="0"/>
                  <a:pt x="0" y="2154176"/>
                  <a:pt x="0" y="4811486"/>
                </a:cubicBezTo>
                <a:cubicBezTo>
                  <a:pt x="0" y="6306223"/>
                  <a:pt x="681595" y="7641765"/>
                  <a:pt x="1750934" y="8524262"/>
                </a:cubicBezTo>
                <a:lnTo>
                  <a:pt x="1864425" y="8613449"/>
                </a:lnTo>
                <a:lnTo>
                  <a:pt x="7758547" y="8613449"/>
                </a:lnTo>
                <a:lnTo>
                  <a:pt x="7872038" y="8524262"/>
                </a:lnTo>
                <a:cubicBezTo>
                  <a:pt x="8941377" y="7641765"/>
                  <a:pt x="9622972" y="6306223"/>
                  <a:pt x="9622972" y="4811486"/>
                </a:cubicBezTo>
                <a:cubicBezTo>
                  <a:pt x="9622972" y="2154176"/>
                  <a:pt x="7468796" y="0"/>
                  <a:pt x="4811486" y="0"/>
                </a:cubicBezTo>
                <a:close/>
              </a:path>
            </a:pathLst>
          </a:cu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8634A-FEA9-A74B-B0F8-F88A643E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3693-5CB6-4B45-8859-D19B56E87773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30C4F-5584-B448-AB45-F9CA52E83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498" y="1860550"/>
            <a:ext cx="4572000" cy="3136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1" i="0">
                <a:solidFill>
                  <a:srgbClr val="00D132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9BE866B-E419-4F45-964A-E27153D51C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64509" y="6392997"/>
            <a:ext cx="533400" cy="266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F530A9-4D1D-934D-831E-254B2A684213}"/>
              </a:ext>
            </a:extLst>
          </p:cNvPr>
          <p:cNvSpPr txBox="1"/>
          <p:nvPr userDrawn="1"/>
        </p:nvSpPr>
        <p:spPr>
          <a:xfrm>
            <a:off x="11687902" y="6385674"/>
            <a:ext cx="41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 b="1" i="0">
                <a:solidFill>
                  <a:schemeClr val="bg1"/>
                </a:solidFill>
                <a:latin typeface="Georgia" panose="02040502050405020303" pitchFamily="18" charset="0"/>
                <a:cs typeface="Poppins SemiBold" pitchFamily="2" charset="77"/>
              </a:rPr>
              <a:t>.fi</a:t>
            </a:r>
          </a:p>
        </p:txBody>
      </p:sp>
      <p:pic>
        <p:nvPicPr>
          <p:cNvPr id="47" name="Picture 46" descr="A person sitting on a couch with a dog&#10;&#10;Description automatically generated with medium confidence">
            <a:extLst>
              <a:ext uri="{FF2B5EF4-FFF2-40B4-BE49-F238E27FC236}">
                <a16:creationId xmlns:a16="http://schemas.microsoft.com/office/drawing/2014/main" id="{3B29EE2C-4A41-E24B-B895-29E195EF546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9530446" y="-451305"/>
            <a:ext cx="2754080" cy="201052"/>
          </a:xfrm>
          <a:custGeom>
            <a:avLst/>
            <a:gdLst>
              <a:gd name="connsiteX0" fmla="*/ 1377040 w 2754080"/>
              <a:gd name="connsiteY0" fmla="*/ 0 h 201052"/>
              <a:gd name="connsiteX1" fmla="*/ 2579505 w 2754080"/>
              <a:gd name="connsiteY1" fmla="*/ 151478 h 201052"/>
              <a:gd name="connsiteX2" fmla="*/ 2754080 w 2754080"/>
              <a:gd name="connsiteY2" fmla="*/ 201052 h 201052"/>
              <a:gd name="connsiteX3" fmla="*/ 0 w 2754080"/>
              <a:gd name="connsiteY3" fmla="*/ 201052 h 201052"/>
              <a:gd name="connsiteX4" fmla="*/ 174575 w 2754080"/>
              <a:gd name="connsiteY4" fmla="*/ 151478 h 201052"/>
              <a:gd name="connsiteX5" fmla="*/ 1377040 w 2754080"/>
              <a:gd name="connsiteY5" fmla="*/ 0 h 20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4080" h="201052">
                <a:moveTo>
                  <a:pt x="1377040" y="0"/>
                </a:moveTo>
                <a:cubicBezTo>
                  <a:pt x="1792245" y="0"/>
                  <a:pt x="2195166" y="52592"/>
                  <a:pt x="2579505" y="151478"/>
                </a:cubicBezTo>
                <a:lnTo>
                  <a:pt x="2754080" y="201052"/>
                </a:lnTo>
                <a:lnTo>
                  <a:pt x="0" y="201052"/>
                </a:lnTo>
                <a:lnTo>
                  <a:pt x="174575" y="151478"/>
                </a:lnTo>
                <a:cubicBezTo>
                  <a:pt x="558914" y="52592"/>
                  <a:pt x="961835" y="0"/>
                  <a:pt x="1377040" y="0"/>
                </a:cubicBezTo>
                <a:close/>
              </a:path>
            </a:pathLst>
          </a:custGeom>
        </p:spPr>
      </p:pic>
      <p:pic>
        <p:nvPicPr>
          <p:cNvPr id="44" name="Picture 43" descr="A person sitting on a couch with a dog&#10;&#10;Description automatically generated with medium confidence">
            <a:extLst>
              <a:ext uri="{FF2B5EF4-FFF2-40B4-BE49-F238E27FC236}">
                <a16:creationId xmlns:a16="http://schemas.microsoft.com/office/drawing/2014/main" id="{115A8F7B-E951-5B41-ABDA-69A3EE837C0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5466726" y="2823202"/>
            <a:ext cx="252246" cy="3073959"/>
          </a:xfrm>
          <a:custGeom>
            <a:avLst/>
            <a:gdLst>
              <a:gd name="connsiteX0" fmla="*/ 0 w 252246"/>
              <a:gd name="connsiteY0" fmla="*/ 0 h 3073959"/>
              <a:gd name="connsiteX1" fmla="*/ 35931 w 252246"/>
              <a:gd name="connsiteY1" fmla="*/ 106190 h 3073959"/>
              <a:gd name="connsiteX2" fmla="*/ 252246 w 252246"/>
              <a:gd name="connsiteY2" fmla="*/ 1536979 h 3073959"/>
              <a:gd name="connsiteX3" fmla="*/ 35931 w 252246"/>
              <a:gd name="connsiteY3" fmla="*/ 2967768 h 3073959"/>
              <a:gd name="connsiteX4" fmla="*/ 0 w 252246"/>
              <a:gd name="connsiteY4" fmla="*/ 3073959 h 3073959"/>
              <a:gd name="connsiteX5" fmla="*/ 0 w 252246"/>
              <a:gd name="connsiteY5" fmla="*/ 0 h 307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46" h="3073959">
                <a:moveTo>
                  <a:pt x="0" y="0"/>
                </a:moveTo>
                <a:lnTo>
                  <a:pt x="35931" y="106190"/>
                </a:lnTo>
                <a:cubicBezTo>
                  <a:pt x="176513" y="558176"/>
                  <a:pt x="252246" y="1038734"/>
                  <a:pt x="252246" y="1536979"/>
                </a:cubicBezTo>
                <a:cubicBezTo>
                  <a:pt x="252246" y="2035225"/>
                  <a:pt x="176513" y="2515782"/>
                  <a:pt x="35931" y="2967768"/>
                </a:cubicBezTo>
                <a:lnTo>
                  <a:pt x="0" y="307395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2" name="Picture 41" descr="A person sitting on a couch with a dog&#10;&#10;Description automatically generated with medium confidence">
            <a:extLst>
              <a:ext uri="{FF2B5EF4-FFF2-40B4-BE49-F238E27FC236}">
                <a16:creationId xmlns:a16="http://schemas.microsoft.com/office/drawing/2014/main" id="{90D6FDDF-1211-F04A-B928-4D6BD2D6F90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960426" y="8162144"/>
            <a:ext cx="5894121" cy="1009523"/>
          </a:xfrm>
          <a:custGeom>
            <a:avLst/>
            <a:gdLst>
              <a:gd name="connsiteX0" fmla="*/ 0 w 5894121"/>
              <a:gd name="connsiteY0" fmla="*/ 0 h 1009523"/>
              <a:gd name="connsiteX1" fmla="*/ 5894121 w 5894121"/>
              <a:gd name="connsiteY1" fmla="*/ 0 h 1009523"/>
              <a:gd name="connsiteX2" fmla="*/ 5825849 w 5894121"/>
              <a:gd name="connsiteY2" fmla="*/ 53651 h 1009523"/>
              <a:gd name="connsiteX3" fmla="*/ 2947060 w 5894121"/>
              <a:gd name="connsiteY3" fmla="*/ 1009523 h 1009523"/>
              <a:gd name="connsiteX4" fmla="*/ 68271 w 5894121"/>
              <a:gd name="connsiteY4" fmla="*/ 53651 h 1009523"/>
              <a:gd name="connsiteX5" fmla="*/ 0 w 5894121"/>
              <a:gd name="connsiteY5" fmla="*/ 0 h 100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4121" h="1009523">
                <a:moveTo>
                  <a:pt x="0" y="0"/>
                </a:moveTo>
                <a:lnTo>
                  <a:pt x="5894121" y="0"/>
                </a:lnTo>
                <a:lnTo>
                  <a:pt x="5825849" y="53651"/>
                </a:lnTo>
                <a:cubicBezTo>
                  <a:pt x="5023088" y="654000"/>
                  <a:pt x="4026592" y="1009523"/>
                  <a:pt x="2947060" y="1009523"/>
                </a:cubicBezTo>
                <a:cubicBezTo>
                  <a:pt x="1867528" y="1009523"/>
                  <a:pt x="871032" y="654000"/>
                  <a:pt x="68271" y="53651"/>
                </a:cubicBez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0883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F9F89-1AAA-A44D-A074-2FF00A732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A3693-5CB6-4B45-8859-D19B56E87773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9535A5-F716-9440-999C-EF1A45E82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875" y="615497"/>
            <a:ext cx="9306129" cy="999217"/>
          </a:xfrm>
        </p:spPr>
        <p:txBody>
          <a:bodyPr anchor="t"/>
          <a:lstStyle>
            <a:lvl1pPr>
              <a:lnSpc>
                <a:spcPts val="3600"/>
              </a:lnSpc>
              <a:defRPr sz="3200" b="1" i="0">
                <a:latin typeface="+mn-lt"/>
                <a:cs typeface="Poppins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BE89F5F-4875-6549-9F44-4C985DAD0D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45713" y="1721284"/>
            <a:ext cx="4850287" cy="452121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CFACD2C-3CA3-BA4E-8D25-F03FEA020B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98713" y="1721284"/>
            <a:ext cx="4850287" cy="452121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69726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rgbClr val="00D1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8AB558B7-F678-E446-A115-F0F44316CA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64509" y="6392997"/>
            <a:ext cx="533400" cy="266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B7FE75-A2B8-AA4B-AF0F-A6DBE604606A}"/>
              </a:ext>
            </a:extLst>
          </p:cNvPr>
          <p:cNvSpPr txBox="1"/>
          <p:nvPr userDrawn="1"/>
        </p:nvSpPr>
        <p:spPr>
          <a:xfrm>
            <a:off x="11687902" y="6385674"/>
            <a:ext cx="41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 b="1" i="0">
                <a:solidFill>
                  <a:schemeClr val="bg1"/>
                </a:solidFill>
                <a:latin typeface="Georgia" panose="02040502050405020303" pitchFamily="18" charset="0"/>
                <a:cs typeface="Poppins SemiBold" pitchFamily="2" charset="77"/>
              </a:rPr>
              <a:t>.fi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CB5255-7BB4-FB4F-AC63-D5ED0317D14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-4213230" y="762001"/>
            <a:ext cx="8460324" cy="5959474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3B0FA31-66B5-4946-AB08-CF6A4896C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7746" y="2462259"/>
            <a:ext cx="8083463" cy="19334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3A87C4-3623-2844-8CC9-D315A1EC1E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A3693-5CB6-4B45-8859-D19B56E87773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04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00D42-40DE-4F4D-96D6-F7F6C485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44ABF-CA04-40CF-9980-C2AAFABE8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01C02E-9DF9-4297-A774-71EEC060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68C831-67A4-4F22-B5D0-CA631F45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317C8-8A1A-4D23-A3C3-C6A9A8AD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1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F2BD3-7ADA-4C87-BAF4-86F7DF34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D9D49A-B7F8-45E6-9F40-EC7705BAF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E1F208-3B28-4A82-9C2B-4FB55EBA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3A2F7C-10D9-4374-ACC2-98564F9E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EE8439-5614-4C37-A736-A085967E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9F432-9477-452F-B9FB-5E70E4BD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5825F8-4088-401D-8497-E8CFE5730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533F2E3-187D-4A47-82BE-2BF77763E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2EB981-A9D2-476B-807A-EF8D4579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12B85E-C723-4123-ADCA-E36F912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4294F5-6971-49A7-A840-491B31A7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79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690E9-D6EC-494F-B8AD-D2695AFD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091123-AE7F-423A-9966-2752B4767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69AAA5E-CFCF-41ED-94CF-88FC5290D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FAF769-0CB7-440D-A0F2-2DEA86F2B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D061BAA-615C-412C-867F-CAEAE0B63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1B1C593-676B-498E-8FDD-2682D982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882F89F-95A5-4328-87CB-16E950A0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F022B9A-1185-4325-A09B-AD1DD198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6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FE3E4-62BA-498B-A919-4F5B0498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89F9B69-D0B3-46DE-ABCB-9675A07A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FA7BAE-6A68-4CAA-A08A-A591AF55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4BC23B-43C2-4613-9F52-3AD52001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47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B00E585-6322-42FB-85C7-7F2F8AB1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395C877-1EC5-4B57-9B9A-F5651244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8E1BF7A-6031-48E4-BD0D-A5CB8A1E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29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415A7-BEBF-41AC-8432-7DB43421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182534-6A75-4D75-9F42-D861BE0F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23875F4-32EC-4D87-9CE6-1823376D6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903856-CB2C-4111-A6B9-21D7F58B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EBB218-1B74-468E-B884-8B76BF24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35EA55-41A9-4B38-9AE4-E6B979AA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3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20E203-4FB9-45D8-8045-799588D6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4D36B16-F75B-4FBE-BE79-3DAD52017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65C096-E8D1-4176-9651-39A59D91F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458F66-3C37-46B5-8593-BEBEB9E3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78F4D4-7E70-4629-9966-AC5890D7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CCB2CC-47F0-4B31-89A3-5C85FD9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45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0C34E71-D9D9-49F9-909C-C5EEEEE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FABD00-0A0D-471F-A679-6A6FAB383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5060A2-60E5-474A-98C9-8901D257A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4036-2707-4A41-85AC-7EB2028BF492}" type="datetimeFigureOut">
              <a:rPr lang="fi-FI" smtClean="0"/>
              <a:t>23.11.2023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2A7757-889C-4E55-9844-48D5BB1E9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DE9F78-F188-4135-BE19-21C6DD498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794B-F125-44CD-91FB-C3E26D6E01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2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D0DB0125-8EA2-7528-4779-FB105A745B00}"/>
              </a:ext>
            </a:extLst>
          </p:cNvPr>
          <p:cNvCxnSpPr>
            <a:cxnSpLocks/>
          </p:cNvCxnSpPr>
          <p:nvPr/>
        </p:nvCxnSpPr>
        <p:spPr>
          <a:xfrm flipV="1">
            <a:off x="2202843" y="2988180"/>
            <a:ext cx="8152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AE923B1-561A-7258-0CED-CFCA0BB9C2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0A3693-5CB6-4B45-8859-D19B56E87773}" type="slidenum">
              <a:rPr kumimoji="0" lang="en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A0A5A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FI" sz="1200" b="0" i="0" u="none" strike="noStrike" kern="1200" cap="none" spc="0" normalizeH="0" baseline="0" noProof="0">
              <a:ln>
                <a:noFill/>
              </a:ln>
              <a:solidFill>
                <a:srgbClr val="A0A5A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DA9BDAB-8695-A084-934B-855CC0F1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801" y="378160"/>
            <a:ext cx="9503664" cy="77086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Georgia" panose="02040502050405020303" pitchFamily="18" charset="0"/>
              </a:rPr>
              <a:t>Hyvän mielen kunta</a:t>
            </a:r>
            <a:br>
              <a:rPr lang="en-US" sz="2400">
                <a:latin typeface="Georgia" panose="02040502050405020303" pitchFamily="18" charset="0"/>
              </a:rPr>
            </a:br>
            <a:r>
              <a:rPr lang="en-US">
                <a:latin typeface="Georgia" panose="02040502050405020303" pitchFamily="18" charset="0"/>
              </a:rPr>
              <a:t>Käyttöönoton </a:t>
            </a:r>
            <a:r>
              <a:rPr lang="en-US" err="1">
                <a:latin typeface="Georgia" panose="02040502050405020303" pitchFamily="18" charset="0"/>
              </a:rPr>
              <a:t>polku</a:t>
            </a:r>
            <a:endParaRPr lang="en-US">
              <a:latin typeface="Georgia" panose="02040502050405020303" pitchFamily="18" charset="0"/>
            </a:endParaRP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1539C856-E17B-E5DE-BBB5-B19B7EEB63FB}"/>
              </a:ext>
            </a:extLst>
          </p:cNvPr>
          <p:cNvGrpSpPr/>
          <p:nvPr/>
        </p:nvGrpSpPr>
        <p:grpSpPr>
          <a:xfrm>
            <a:off x="5290673" y="2170311"/>
            <a:ext cx="1440000" cy="1440000"/>
            <a:chOff x="5691735" y="3346655"/>
            <a:chExt cx="1080000" cy="1080000"/>
          </a:xfrm>
        </p:grpSpPr>
        <p:sp>
          <p:nvSpPr>
            <p:cNvPr id="5" name="Ellipsi 4">
              <a:extLst>
                <a:ext uri="{FF2B5EF4-FFF2-40B4-BE49-F238E27FC236}">
                  <a16:creationId xmlns:a16="http://schemas.microsoft.com/office/drawing/2014/main" id="{E7A2BFE0-8D37-BA2F-4B3B-475AC2BFC317}"/>
                </a:ext>
              </a:extLst>
            </p:cNvPr>
            <p:cNvSpPr/>
            <p:nvPr/>
          </p:nvSpPr>
          <p:spPr>
            <a:xfrm>
              <a:off x="5691735" y="3346655"/>
              <a:ext cx="1080000" cy="1080000"/>
            </a:xfrm>
            <a:prstGeom prst="ellipse">
              <a:avLst/>
            </a:prstGeom>
            <a:solidFill>
              <a:srgbClr val="0068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Kuva 20" descr="Arkkitehtuuri ääriviiva">
              <a:extLst>
                <a:ext uri="{FF2B5EF4-FFF2-40B4-BE49-F238E27FC236}">
                  <a16:creationId xmlns:a16="http://schemas.microsoft.com/office/drawing/2014/main" id="{C320363B-931F-B631-6166-FDD875A5B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61757" y="3565172"/>
              <a:ext cx="614238" cy="614238"/>
            </a:xfrm>
            <a:prstGeom prst="rect">
              <a:avLst/>
            </a:prstGeom>
          </p:spPr>
        </p:pic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A3A6903C-AB3B-59C1-61E7-D11FA046E2DA}"/>
              </a:ext>
            </a:extLst>
          </p:cNvPr>
          <p:cNvGrpSpPr/>
          <p:nvPr/>
        </p:nvGrpSpPr>
        <p:grpSpPr>
          <a:xfrm>
            <a:off x="9269157" y="2170311"/>
            <a:ext cx="1440000" cy="1440000"/>
            <a:chOff x="9543185" y="3653772"/>
            <a:chExt cx="1080000" cy="1080000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FFBED2CB-7518-B264-EF9A-0CDC6883D63B}"/>
                </a:ext>
              </a:extLst>
            </p:cNvPr>
            <p:cNvSpPr/>
            <p:nvPr/>
          </p:nvSpPr>
          <p:spPr>
            <a:xfrm>
              <a:off x="9543185" y="3653772"/>
              <a:ext cx="1080000" cy="1080000"/>
            </a:xfrm>
            <a:prstGeom prst="ellipse">
              <a:avLst/>
            </a:prstGeom>
            <a:solidFill>
              <a:srgbClr val="3E55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Kuva 21" descr="Merkki valintamerkki1 ääriviiva">
              <a:extLst>
                <a:ext uri="{FF2B5EF4-FFF2-40B4-BE49-F238E27FC236}">
                  <a16:creationId xmlns:a16="http://schemas.microsoft.com/office/drawing/2014/main" id="{1ACDCD44-3392-76B6-66FA-B033361E0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65942" y="3876531"/>
              <a:ext cx="634487" cy="634487"/>
            </a:xfrm>
            <a:prstGeom prst="rect">
              <a:avLst/>
            </a:prstGeom>
          </p:spPr>
        </p:pic>
      </p:grpSp>
      <p:sp>
        <p:nvSpPr>
          <p:cNvPr id="25" name="Tekstiruutu 24">
            <a:extLst>
              <a:ext uri="{FF2B5EF4-FFF2-40B4-BE49-F238E27FC236}">
                <a16:creationId xmlns:a16="http://schemas.microsoft.com/office/drawing/2014/main" id="{AEC4D7C6-6E2F-0F88-AE79-74B415DDCA6A}"/>
              </a:ext>
            </a:extLst>
          </p:cNvPr>
          <p:cNvSpPr txBox="1"/>
          <p:nvPr/>
        </p:nvSpPr>
        <p:spPr>
          <a:xfrm>
            <a:off x="833797" y="1698085"/>
            <a:ext cx="256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PÄÄTÖKSENTEKO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3A441967-52A2-98CA-B726-42709FF05AD0}"/>
              </a:ext>
            </a:extLst>
          </p:cNvPr>
          <p:cNvSpPr txBox="1"/>
          <p:nvPr/>
        </p:nvSpPr>
        <p:spPr>
          <a:xfrm>
            <a:off x="4790748" y="1421086"/>
            <a:ext cx="2377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SUUNNITTELU JA VALMISTELU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1A23ECAD-0DE9-1470-4069-8B8E71B5CD3C}"/>
              </a:ext>
            </a:extLst>
          </p:cNvPr>
          <p:cNvSpPr txBox="1"/>
          <p:nvPr/>
        </p:nvSpPr>
        <p:spPr>
          <a:xfrm>
            <a:off x="8792875" y="1698085"/>
            <a:ext cx="271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KÄYTTÖÖNOTTO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1D6F0EAC-4DD2-A9E5-9BD3-90CF0A958BC6}"/>
              </a:ext>
            </a:extLst>
          </p:cNvPr>
          <p:cNvSpPr txBox="1"/>
          <p:nvPr/>
        </p:nvSpPr>
        <p:spPr>
          <a:xfrm>
            <a:off x="548317" y="3870727"/>
            <a:ext cx="3417088" cy="26366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NIMEÄ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mielen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kunta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toimintamallin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käyttöönotolle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vastuuhenkilö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ESITTELE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johdolle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mielen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kunta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toimintamalli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päätä, mihin kunnan rakenteeseen toimintamalli linkittyy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TUTUSTU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Hyvän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mielen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kunta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–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johtamisen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malliin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KÄY LÄPI 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kunnan strategiset rakenteet – tunnista mielenterveyden edistäminen ja ehkäisevä päihdetyö osana rakenteita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TEE PÄÄTÖS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käyttöönotosta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4FC1CC7B-4313-A367-C956-A46FABD14E9A}"/>
              </a:ext>
            </a:extLst>
          </p:cNvPr>
          <p:cNvSpPr txBox="1"/>
          <p:nvPr/>
        </p:nvSpPr>
        <p:spPr>
          <a:xfrm>
            <a:off x="4374321" y="3870727"/>
            <a:ext cx="3572241" cy="25801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NIMEÄ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toimintamallille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keskeiset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päätöksentekijät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asiantuntijat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kunnan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sisältä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TUNNISTA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keskeisimmät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sidosryhmät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yhteistyökumppanit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VARMISTA,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että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suunnittelu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ja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käyttöönoton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vaiheisiin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varattu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riittävästi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aikaa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resursseja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KOULUTA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toimintamallia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keskeisesti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toteuttavat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henkilöt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toimintamalliin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työkaluihin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selkeä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suunnitelma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käyttöönottoon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784CEB32-F2BB-B003-9C2A-A97C2E75DEC1}"/>
              </a:ext>
            </a:extLst>
          </p:cNvPr>
          <p:cNvSpPr txBox="1"/>
          <p:nvPr/>
        </p:nvSpPr>
        <p:spPr>
          <a:xfrm>
            <a:off x="8363700" y="3870727"/>
            <a:ext cx="3572241" cy="26366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JÄRJESTÄ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infotilaisuus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laajemmalle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joukolle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kunnan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keskeisiä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toimijoita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ARVIOI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kuntanne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lähtötilanne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hyödyntäen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tarkistuslistaa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ASETA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tavoitteet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toimenpiteet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hyödyntäen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tarkistuslistaa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työkalupakkia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 –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uskalla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rajata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tarvittaessa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käytettävissä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olevien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resurssien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mukaan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VALITSE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mittarit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tavoitteisiin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toimenpiteisin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VIESTI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käyttöönotosta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ulkoisissa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sisäisissä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kanavissa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98" name="Puhekupla: Suorakulmio, kulmat pyöristettu 97">
            <a:extLst>
              <a:ext uri="{FF2B5EF4-FFF2-40B4-BE49-F238E27FC236}">
                <a16:creationId xmlns:a16="http://schemas.microsoft.com/office/drawing/2014/main" id="{9B6FD022-B519-B944-9A0D-9C87D6923BCC}"/>
              </a:ext>
            </a:extLst>
          </p:cNvPr>
          <p:cNvSpPr/>
          <p:nvPr/>
        </p:nvSpPr>
        <p:spPr>
          <a:xfrm>
            <a:off x="9013079" y="288944"/>
            <a:ext cx="2713889" cy="998821"/>
          </a:xfrm>
          <a:prstGeom prst="wedgeRoundRectCallout">
            <a:avLst>
              <a:gd name="adj1" fmla="val 1828"/>
              <a:gd name="adj2" fmla="val 68760"/>
              <a:gd name="adj3" fmla="val 16667"/>
            </a:avLst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SITOUTA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HYTE-johtoryhmä, yhteistyökumppanit, järjestöt ja kuntalaiset!</a:t>
            </a:r>
          </a:p>
        </p:txBody>
      </p:sp>
      <p:sp>
        <p:nvSpPr>
          <p:cNvPr id="14" name="Tasakylkinen kolmio 13">
            <a:extLst>
              <a:ext uri="{FF2B5EF4-FFF2-40B4-BE49-F238E27FC236}">
                <a16:creationId xmlns:a16="http://schemas.microsoft.com/office/drawing/2014/main" id="{5EB28D46-C8C4-D19D-61D1-23C065500624}"/>
              </a:ext>
            </a:extLst>
          </p:cNvPr>
          <p:cNvSpPr/>
          <p:nvPr/>
        </p:nvSpPr>
        <p:spPr>
          <a:xfrm rot="5400000">
            <a:off x="3974350" y="2856769"/>
            <a:ext cx="263062" cy="262822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asakylkinen kolmio 15">
            <a:extLst>
              <a:ext uri="{FF2B5EF4-FFF2-40B4-BE49-F238E27FC236}">
                <a16:creationId xmlns:a16="http://schemas.microsoft.com/office/drawing/2014/main" id="{6D4A3F1E-B47B-ADCB-B5C7-24E34F7B0D20}"/>
              </a:ext>
            </a:extLst>
          </p:cNvPr>
          <p:cNvSpPr/>
          <p:nvPr/>
        </p:nvSpPr>
        <p:spPr>
          <a:xfrm rot="5400000">
            <a:off x="8056665" y="2856769"/>
            <a:ext cx="263062" cy="262822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E83B29CB-5AA0-735C-285A-0B031589AD86}"/>
              </a:ext>
            </a:extLst>
          </p:cNvPr>
          <p:cNvCxnSpPr/>
          <p:nvPr/>
        </p:nvCxnSpPr>
        <p:spPr>
          <a:xfrm>
            <a:off x="4082790" y="3813626"/>
            <a:ext cx="0" cy="27315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B0F470F7-F417-9D18-ED80-ED287802679B}"/>
              </a:ext>
            </a:extLst>
          </p:cNvPr>
          <p:cNvCxnSpPr/>
          <p:nvPr/>
        </p:nvCxnSpPr>
        <p:spPr>
          <a:xfrm>
            <a:off x="8181333" y="3775833"/>
            <a:ext cx="0" cy="27315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Ryhmä 6">
            <a:extLst>
              <a:ext uri="{FF2B5EF4-FFF2-40B4-BE49-F238E27FC236}">
                <a16:creationId xmlns:a16="http://schemas.microsoft.com/office/drawing/2014/main" id="{916C2AE8-36E9-DA37-E897-8204918292A6}"/>
              </a:ext>
            </a:extLst>
          </p:cNvPr>
          <p:cNvGrpSpPr/>
          <p:nvPr/>
        </p:nvGrpSpPr>
        <p:grpSpPr>
          <a:xfrm>
            <a:off x="1312190" y="2170311"/>
            <a:ext cx="1440000" cy="1440000"/>
            <a:chOff x="1627634" y="3923676"/>
            <a:chExt cx="1440000" cy="1440000"/>
          </a:xfrm>
        </p:grpSpPr>
        <p:sp>
          <p:nvSpPr>
            <p:cNvPr id="8" name="Ellipsi 7">
              <a:extLst>
                <a:ext uri="{FF2B5EF4-FFF2-40B4-BE49-F238E27FC236}">
                  <a16:creationId xmlns:a16="http://schemas.microsoft.com/office/drawing/2014/main" id="{CD8D6762-A927-81C8-363F-8BC77EEC0D9E}"/>
                </a:ext>
              </a:extLst>
            </p:cNvPr>
            <p:cNvSpPr/>
            <p:nvPr/>
          </p:nvSpPr>
          <p:spPr>
            <a:xfrm>
              <a:off x="1627634" y="3923676"/>
              <a:ext cx="1440000" cy="144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Kuva 8" descr="Nuija ääriviiva">
              <a:extLst>
                <a:ext uri="{FF2B5EF4-FFF2-40B4-BE49-F238E27FC236}">
                  <a16:creationId xmlns:a16="http://schemas.microsoft.com/office/drawing/2014/main" id="{70C9AEEE-F027-CEDC-09DF-6F8367C3B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888460" y="4217640"/>
              <a:ext cx="827911" cy="8279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8658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Laajakuva</PresentationFormat>
  <Paragraphs>22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1_Office-teema</vt:lpstr>
      <vt:lpstr>Hyvän mielen kunta Käyttöönoton polku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Hyvän mielen kunta Käyttöönoton polku</dc:title>
  <dc:creator>Erja Brusila</dc:creator>
  <cp:lastModifiedBy>Erja Brusila</cp:lastModifiedBy>
  <cp:revision>1</cp:revision>
  <dcterms:created xsi:type="dcterms:W3CDTF">2023-11-23T12:27:01Z</dcterms:created>
  <dcterms:modified xsi:type="dcterms:W3CDTF">2023-11-23T12:27:58Z</dcterms:modified>
</cp:coreProperties>
</file>